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18"/>
  </p:notesMasterIdLst>
  <p:sldIdLst>
    <p:sldId id="340" r:id="rId2"/>
    <p:sldId id="310" r:id="rId3"/>
    <p:sldId id="346" r:id="rId4"/>
    <p:sldId id="359" r:id="rId5"/>
    <p:sldId id="360" r:id="rId6"/>
    <p:sldId id="361" r:id="rId7"/>
    <p:sldId id="365" r:id="rId8"/>
    <p:sldId id="362" r:id="rId9"/>
    <p:sldId id="353" r:id="rId10"/>
    <p:sldId id="363" r:id="rId11"/>
    <p:sldId id="364" r:id="rId12"/>
    <p:sldId id="354" r:id="rId13"/>
    <p:sldId id="367" r:id="rId14"/>
    <p:sldId id="352" r:id="rId15"/>
    <p:sldId id="366" r:id="rId16"/>
    <p:sldId id="326" r:id="rId17"/>
  </p:sldIdLst>
  <p:sldSz cx="12192000" cy="6858000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zászi Andrea" initials="SA" lastIdx="2" clrIdx="0">
    <p:extLst>
      <p:ext uri="{19B8F6BF-5375-455C-9EA6-DF929625EA0E}">
        <p15:presenceInfo xmlns:p15="http://schemas.microsoft.com/office/powerpoint/2012/main" userId="Szászi Andre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AE2"/>
    <a:srgbClr val="A51B8B"/>
    <a:srgbClr val="F6C6ED"/>
    <a:srgbClr val="FFCCFF"/>
    <a:srgbClr val="AE2E51"/>
    <a:srgbClr val="F1B051"/>
    <a:srgbClr val="F7D097"/>
    <a:srgbClr val="CAEBFB"/>
    <a:srgbClr val="C5B7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46" autoAdjust="0"/>
    <p:restoredTop sz="94660"/>
  </p:normalViewPr>
  <p:slideViewPr>
    <p:cSldViewPr snapToGrid="0">
      <p:cViewPr varScale="1">
        <p:scale>
          <a:sx n="94" d="100"/>
          <a:sy n="94" d="100"/>
        </p:scale>
        <p:origin x="114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E18AA-1F86-44E5-A2A6-3A16915C948C}" type="datetimeFigureOut">
              <a:rPr lang="hu-HU" smtClean="0"/>
              <a:t>2026. 04. 17.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44C41B-1CB7-4DEB-840F-E7AC51E441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6229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fld id="{03EFA43C-7CD0-476F-9479-9BA0E1D80254}" type="datetimeFigureOut">
              <a:rPr lang="hu-HU" smtClean="0"/>
              <a:pPr>
                <a:defRPr/>
              </a:pPr>
              <a:t>2026. 04. 17.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fld id="{C2478477-50A6-4CD3-A0B5-45EB0F41966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568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FAE8DF-808F-4D63-8F45-975A037C07F9}" type="datetimeFigureOut">
              <a:rPr lang="hu-HU" smtClean="0"/>
              <a:pPr>
                <a:defRPr/>
              </a:pPr>
              <a:t>2026. 04. 17.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1B54D-24B6-4722-A911-3EF28A747D0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9146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2B1934-D7B2-402C-A23B-178A912D182F}" type="datetimeFigureOut">
              <a:rPr lang="hu-HU" smtClean="0"/>
              <a:pPr>
                <a:defRPr/>
              </a:pPr>
              <a:t>2026. 04. 17.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4D389-DE5D-4554-B04A-394355CDF29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6313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DCC7A-34A9-49AA-AC9C-C70CEDB3C21D}" type="datetimeFigureOut">
              <a:rPr lang="hu-HU" smtClean="0"/>
              <a:pPr>
                <a:defRPr/>
              </a:pPr>
              <a:t>2026. 04. 17.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C08A8A-D35B-45D9-A2BE-0AF7EEE9877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910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E38F00-DF8F-4245-9EE6-242C680CA9F4}" type="datetimeFigureOut">
              <a:rPr lang="hu-HU" smtClean="0"/>
              <a:pPr>
                <a:defRPr/>
              </a:pPr>
              <a:t>2026. 04. 17.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8D9097-46FF-478D-A8AD-7B434A86400F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0419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B43B1A-64EA-4E71-B497-4DF827958F2F}" type="datetimeFigureOut">
              <a:rPr lang="hu-HU" smtClean="0"/>
              <a:pPr>
                <a:defRPr/>
              </a:pPr>
              <a:t>2026. 04. 17.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0CB6A4-9FD7-422B-9018-603747245EE8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0827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C60FA-38EE-48ED-8771-8B67405B21A0}" type="datetimeFigureOut">
              <a:rPr lang="hu-HU" smtClean="0"/>
              <a:pPr>
                <a:defRPr/>
              </a:pPr>
              <a:t>2026. 04. 17.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4D16F-CF92-476A-B935-9293DE79692D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2103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CEB10F-ECEF-4115-95E2-DB87E9E69DFF}" type="datetimeFigureOut">
              <a:rPr lang="hu-HU" smtClean="0"/>
              <a:pPr>
                <a:defRPr/>
              </a:pPr>
              <a:t>2026. 04. 17.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66A2F-0CB6-4D49-91FF-C2DA7FEB33E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2955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1067F1-9641-4661-8CE2-E4C09572765B}" type="datetimeFigureOut">
              <a:rPr lang="hu-HU" smtClean="0"/>
              <a:pPr>
                <a:defRPr/>
              </a:pPr>
              <a:t>2026. 04. 17.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DCA7D1-8A40-4F2E-8D20-7D17394E0BB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4033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E31B7E-5F56-4253-8C41-BB7AC008ACFB}" type="datetimeFigureOut">
              <a:rPr lang="hu-HU" smtClean="0"/>
              <a:pPr>
                <a:defRPr/>
              </a:pPr>
              <a:t>2026. 04. 17.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653D7EDD-368C-4422-89F6-7C925E097173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8677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fld id="{539BFC40-85D5-422D-90F3-2BFCE4F33283}" type="datetimeFigureOut">
              <a:rPr lang="hu-HU" smtClean="0"/>
              <a:pPr>
                <a:defRPr/>
              </a:pPr>
              <a:t>2026. 04. 17.</a:t>
            </a:fld>
            <a:endParaRPr lang="hu-H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fld id="{C207A083-9F1D-4A07-AAD3-9854E9D2A71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0745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fld id="{B9AC888E-8510-46EE-8DFB-50527AC3FC9B}" type="datetimeFigureOut">
              <a:rPr lang="hu-HU" smtClean="0"/>
              <a:pPr>
                <a:defRPr/>
              </a:pPr>
              <a:t>2026. 04. 17.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B6F41E3B-6962-4596-97E0-2AA214D940BE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777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bibliamindenkie.hu/uj/LUK/17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250371" y="1178209"/>
            <a:ext cx="11691257" cy="1446550"/>
          </a:xfrm>
          <a:prstGeom prst="rect">
            <a:avLst/>
          </a:prstGeom>
          <a:gradFill>
            <a:gsLst>
              <a:gs pos="0">
                <a:srgbClr val="AE2E51"/>
              </a:gs>
              <a:gs pos="74000">
                <a:schemeClr val="accent1">
                  <a:lumMod val="45000"/>
                  <a:lumOff val="55000"/>
                </a:schemeClr>
              </a:gs>
              <a:gs pos="1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4400" dirty="0">
                <a:cs typeface="Arial" panose="020B0604020202020204" pitchFamily="34" charset="0"/>
              </a:rPr>
              <a:t>A mai óra témája:</a:t>
            </a:r>
          </a:p>
          <a:p>
            <a:pPr algn="ctr" eaLnBrk="1" hangingPunct="1"/>
            <a:r>
              <a:rPr lang="hu-HU" altLang="hu-HU" sz="4400" dirty="0">
                <a:solidFill>
                  <a:srgbClr val="AE2E51"/>
                </a:solidFill>
                <a:cs typeface="Arial" panose="020B0604020202020204" pitchFamily="34" charset="0"/>
              </a:rPr>
              <a:t>Egészség és hála</a:t>
            </a:r>
            <a:endParaRPr lang="hu-HU" altLang="hu-HU" sz="4000" dirty="0">
              <a:cs typeface="Arial" panose="020B0604020202020204" pitchFamily="34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FE36331-8046-CBD1-A67C-F7DE46800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735" y="3000572"/>
            <a:ext cx="3442025" cy="332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37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43"/>
            <a:ext cx="2184776" cy="2160000"/>
          </a:xfrm>
          <a:prstGeom prst="rect">
            <a:avLst/>
          </a:prstGeom>
        </p:spPr>
      </p:pic>
      <p:sp>
        <p:nvSpPr>
          <p:cNvPr id="4" name="Lekerekített téglalap 3"/>
          <p:cNvSpPr/>
          <p:nvPr/>
        </p:nvSpPr>
        <p:spPr>
          <a:xfrm>
            <a:off x="2184776" y="310243"/>
            <a:ext cx="10007224" cy="6335487"/>
          </a:xfrm>
          <a:prstGeom prst="roundRect">
            <a:avLst/>
          </a:prstGeom>
          <a:noFill/>
          <a:ln w="31750">
            <a:solidFill>
              <a:srgbClr val="A51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u-HU" sz="2400" b="1" dirty="0">
                <a:solidFill>
                  <a:schemeClr val="tx1"/>
                </a:solidFill>
              </a:rPr>
              <a:t>Ahogyan Jézus az egészségről gondolkodik: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tx1"/>
                </a:solidFill>
              </a:rPr>
              <a:t>Az egészséget átvitt értelemben is értelmezhetjük. Aki egészséges, az </a:t>
            </a:r>
            <a:r>
              <a:rPr lang="hu-HU" sz="2400" dirty="0">
                <a:solidFill>
                  <a:srgbClr val="FF0000"/>
                </a:solidFill>
              </a:rPr>
              <a:t>EGÉSZ, azaz TELJES</a:t>
            </a:r>
            <a:r>
              <a:rPr lang="hu-HU" sz="2400" dirty="0">
                <a:solidFill>
                  <a:schemeClr val="tx1"/>
                </a:solidFill>
              </a:rPr>
              <a:t>. Rendben van az élete. Ez azt jelenti, hogy jó kapcsolatban van Istennel, más emberekkel és önmagával egyaránt.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tx1"/>
                </a:solidFill>
              </a:rPr>
              <a:t>Ezért Jézus szerint az igazi gyógyulás mindig az Istennel való kapcsolat rendezését jelenti. 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hu-HU" sz="24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tx1"/>
                </a:solidFill>
              </a:rPr>
              <a:t>Néha a testi betegségek, a tünetek megmaradnak. Tudtad-e, hogy például Pál apostolnak is volt egy állandó testi betegsége? „Testi tövise”. De tudott ezzel együtt élni, mert tudta, hogy Isten számára ő így is értékes és fontos és hasznos lehet.</a:t>
            </a:r>
          </a:p>
        </p:txBody>
      </p:sp>
    </p:spTree>
    <p:extLst>
      <p:ext uri="{BB962C8B-B14F-4D97-AF65-F5344CB8AC3E}">
        <p14:creationId xmlns:p14="http://schemas.microsoft.com/office/powerpoint/2010/main" val="958336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99" y="75776"/>
            <a:ext cx="1778000" cy="1757837"/>
          </a:xfrm>
          <a:prstGeom prst="rect">
            <a:avLst/>
          </a:prstGeom>
        </p:spPr>
      </p:pic>
      <p:sp>
        <p:nvSpPr>
          <p:cNvPr id="4" name="Lekerekített téglalap 3"/>
          <p:cNvSpPr/>
          <p:nvPr/>
        </p:nvSpPr>
        <p:spPr>
          <a:xfrm>
            <a:off x="1879599" y="1833613"/>
            <a:ext cx="9838267" cy="3813024"/>
          </a:xfrm>
          <a:prstGeom prst="roundRect">
            <a:avLst/>
          </a:prstGeom>
          <a:noFill/>
          <a:ln w="31750">
            <a:solidFill>
              <a:srgbClr val="A51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hu-HU" sz="2400" b="1" dirty="0">
              <a:solidFill>
                <a:schemeClr val="tx1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334568" y="2031965"/>
            <a:ext cx="92419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/>
              <a:t>Egészségesek lehetünk ha….</a:t>
            </a:r>
            <a:endParaRPr lang="hu-HU" sz="2400" dirty="0"/>
          </a:p>
          <a:p>
            <a:pPr algn="just"/>
            <a:endParaRPr lang="hu-HU" sz="2400" dirty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hu-HU" sz="2400" dirty="0"/>
              <a:t>    Bízunk Istenben minden helyzetben akkor is, ha jó a kapcsolatunk Istennel. Szeretjük Őt és tudjuk, hogy Ő is szeret bennünket.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hu-HU" sz="2400" dirty="0"/>
              <a:t>    Jó érzéssel végezzük a feladatainkat.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hu-HU" sz="2400" dirty="0"/>
              <a:t>    Tudunk örülni az élet apró dolgainak is, és hálát adunk értük.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hu-HU" sz="2400" dirty="0"/>
              <a:t>    Odafigyelünk és szeretettel viselkedünk a körülöttünk élő emberek és a környezetünk iránt.</a:t>
            </a:r>
          </a:p>
        </p:txBody>
      </p:sp>
    </p:spTree>
    <p:extLst>
      <p:ext uri="{BB962C8B-B14F-4D97-AF65-F5344CB8AC3E}">
        <p14:creationId xmlns:p14="http://schemas.microsoft.com/office/powerpoint/2010/main" val="3619331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465614" y="458075"/>
            <a:ext cx="9519557" cy="1815882"/>
          </a:xfrm>
          <a:prstGeom prst="rect">
            <a:avLst/>
          </a:prstGeom>
          <a:gradFill>
            <a:gsLst>
              <a:gs pos="0">
                <a:srgbClr val="92D050"/>
              </a:gs>
              <a:gs pos="13000">
                <a:srgbClr val="F6C6ED"/>
              </a:gs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hu-HU" sz="2800" dirty="0"/>
              <a:t>„Mindenkor örüljetek, szüntelenül imádkozzatok, mindenért hálát adjatok, mert ez Isten akarata Jézus Krisztus által a ti javatokra.” </a:t>
            </a:r>
          </a:p>
          <a:p>
            <a:r>
              <a:rPr lang="hu-HU" sz="2800" dirty="0"/>
              <a:t>1 </a:t>
            </a:r>
            <a:r>
              <a:rPr lang="hu-HU" sz="2800" dirty="0" err="1"/>
              <a:t>Thesszalonika</a:t>
            </a:r>
            <a:r>
              <a:rPr lang="hu-HU" sz="2800" dirty="0"/>
              <a:t> 5,16-17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62849" cy="2088000"/>
          </a:xfrm>
          <a:prstGeom prst="rect">
            <a:avLst/>
          </a:prstGeom>
        </p:spPr>
      </p:pic>
      <p:sp>
        <p:nvSpPr>
          <p:cNvPr id="6" name="Folyamatábra: Másik feldolgozás 5"/>
          <p:cNvSpPr/>
          <p:nvPr/>
        </p:nvSpPr>
        <p:spPr>
          <a:xfrm>
            <a:off x="2465614" y="2775857"/>
            <a:ext cx="9307286" cy="3690257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dirty="0">
                <a:solidFill>
                  <a:schemeClr val="tx1"/>
                </a:solidFill>
              </a:rPr>
              <a:t>Az  Ige  szeretne  ráébreszteni  minket  néhány fontos dologra: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u-HU" sz="2800" dirty="0">
                <a:solidFill>
                  <a:schemeClr val="tx1"/>
                </a:solidFill>
              </a:rPr>
              <a:t>minden    élethelyzetben    lehetőségünk    van imádkozni, 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u-HU" sz="2800" dirty="0">
                <a:solidFill>
                  <a:schemeClr val="tx1"/>
                </a:solidFill>
              </a:rPr>
              <a:t>mindig  van  miért  hálát  adni,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u-HU" sz="2800" dirty="0">
                <a:solidFill>
                  <a:schemeClr val="tx1"/>
                </a:solidFill>
              </a:rPr>
              <a:t>és Isten mindig  adhat  örömöt  is  nekünk. </a:t>
            </a:r>
          </a:p>
          <a:p>
            <a:pPr algn="ctr"/>
            <a:r>
              <a:rPr lang="hu-HU" sz="2800" b="1" dirty="0">
                <a:solidFill>
                  <a:schemeClr val="tx1"/>
                </a:solidFill>
              </a:rPr>
              <a:t>Isten  azt  akarja, hogy ennek örüljünk, ez a javunkra váljon!</a:t>
            </a:r>
          </a:p>
        </p:txBody>
      </p:sp>
    </p:spTree>
    <p:extLst>
      <p:ext uri="{BB962C8B-B14F-4D97-AF65-F5344CB8AC3E}">
        <p14:creationId xmlns:p14="http://schemas.microsoft.com/office/powerpoint/2010/main" val="195958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 vagy az Út, az Igazság, az Élet 🎶  Keresztény Gyerekdal Képekkel">
            <a:hlinkClick r:id="" action="ppaction://media"/>
            <a:extLst>
              <a:ext uri="{FF2B5EF4-FFF2-40B4-BE49-F238E27FC236}">
                <a16:creationId xmlns:a16="http://schemas.microsoft.com/office/drawing/2014/main" id="{F5370B21-2AE2-AFCE-AE92-B44AE6DA4A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8853" y="518160"/>
            <a:ext cx="9374293" cy="527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9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12" b="89988" l="12075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60" t="10179" r="9667" b="13206"/>
          <a:stretch/>
        </p:blipFill>
        <p:spPr>
          <a:xfrm>
            <a:off x="5110842" y="-76012"/>
            <a:ext cx="7081158" cy="6887396"/>
          </a:xfrm>
          <a:prstGeom prst="rect">
            <a:avLst/>
          </a:prstGeom>
        </p:spPr>
      </p:pic>
      <p:sp>
        <p:nvSpPr>
          <p:cNvPr id="5" name="Lekerekített téglalap 4"/>
          <p:cNvSpPr/>
          <p:nvPr/>
        </p:nvSpPr>
        <p:spPr>
          <a:xfrm>
            <a:off x="0" y="2383972"/>
            <a:ext cx="5110843" cy="43270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hu-HU" sz="2400" dirty="0">
                <a:solidFill>
                  <a:schemeClr val="tx1"/>
                </a:solidFill>
              </a:rPr>
              <a:t>Olvasd el ezt a bibliai Igét!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hu-HU" sz="2400" dirty="0">
                <a:solidFill>
                  <a:schemeClr val="tx1"/>
                </a:solidFill>
              </a:rPr>
              <a:t>Keress vagy készíts magadnak egy kis méretű dobozt!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hu-HU" sz="2400" dirty="0">
                <a:solidFill>
                  <a:schemeClr val="tx1"/>
                </a:solidFill>
              </a:rPr>
              <a:t>Naponta írj fel legalább 3-5 dolgot, amiért aznap hálás lehetsz! 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hu-HU" sz="2400" dirty="0">
                <a:solidFill>
                  <a:schemeClr val="tx1"/>
                </a:solidFill>
              </a:rPr>
              <a:t>Tedd bele a dobozodba a hálás feljegyzéseidet!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hu-HU" sz="2400" dirty="0">
                <a:solidFill>
                  <a:schemeClr val="tx1"/>
                </a:solidFill>
              </a:rPr>
              <a:t>Tudod legalább 21 napig vezetni? 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hu-HU" sz="2400" dirty="0">
                <a:solidFill>
                  <a:schemeClr val="tx1"/>
                </a:solidFill>
              </a:rPr>
              <a:t>Próbáld ki! 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29" y="0"/>
            <a:ext cx="2154702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12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2786B1E8-C090-706F-5AC6-F1BB489FC5E7}"/>
              </a:ext>
            </a:extLst>
          </p:cNvPr>
          <p:cNvSpPr txBox="1"/>
          <p:nvPr/>
        </p:nvSpPr>
        <p:spPr>
          <a:xfrm>
            <a:off x="3268133" y="1413932"/>
            <a:ext cx="4910667" cy="341632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A51B8B"/>
            </a:solidFill>
          </a:ln>
        </p:spPr>
        <p:txBody>
          <a:bodyPr wrap="square" rtlCol="0">
            <a:spAutoFit/>
          </a:bodyPr>
          <a:lstStyle/>
          <a:p>
            <a:r>
              <a:rPr lang="hu-HU" sz="3600" b="1" dirty="0">
                <a:cs typeface="Arial" panose="020B0604020202020204" pitchFamily="34" charset="0"/>
              </a:rPr>
              <a:t>„Köszönjük, Istenünk, </a:t>
            </a:r>
          </a:p>
          <a:p>
            <a:r>
              <a:rPr lang="hu-HU" sz="3600" b="1" dirty="0">
                <a:cs typeface="Arial" panose="020B0604020202020204" pitchFamily="34" charset="0"/>
              </a:rPr>
              <a:t>Hogy itt voltál velünk.</a:t>
            </a:r>
          </a:p>
          <a:p>
            <a:r>
              <a:rPr lang="hu-HU" sz="3600" b="1" dirty="0">
                <a:cs typeface="Arial" panose="020B0604020202020204" pitchFamily="34" charset="0"/>
              </a:rPr>
              <a:t>Kérünk Édesatyánk, vigyázz mindig reánk. </a:t>
            </a:r>
          </a:p>
          <a:p>
            <a:r>
              <a:rPr lang="hu-HU" sz="3600" b="1" dirty="0">
                <a:cs typeface="Arial" panose="020B0604020202020204" pitchFamily="34" charset="0"/>
              </a:rPr>
              <a:t>Ámen”</a:t>
            </a:r>
            <a:endParaRPr lang="en-GB" sz="3600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BAD858F-D725-08AB-B1BF-097A9F408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71" y="123872"/>
            <a:ext cx="2121592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19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1756" y="221835"/>
            <a:ext cx="2123230" cy="1834119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6096000" y="5960218"/>
            <a:ext cx="6096000" cy="707886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Áldás, békesség!</a:t>
            </a:r>
          </a:p>
        </p:txBody>
      </p:sp>
      <p:sp>
        <p:nvSpPr>
          <p:cNvPr id="2" name="Ellipszis 1"/>
          <p:cNvSpPr/>
          <p:nvPr/>
        </p:nvSpPr>
        <p:spPr>
          <a:xfrm>
            <a:off x="130628" y="2233022"/>
            <a:ext cx="2906486" cy="255734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1" y="2833008"/>
            <a:ext cx="3037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Várunk a következő digitális hittanórára!</a:t>
            </a:r>
          </a:p>
        </p:txBody>
      </p:sp>
      <p:sp>
        <p:nvSpPr>
          <p:cNvPr id="3" name="Tekercs vízszintesen 2"/>
          <p:cNvSpPr/>
          <p:nvPr/>
        </p:nvSpPr>
        <p:spPr>
          <a:xfrm>
            <a:off x="3037114" y="114590"/>
            <a:ext cx="8997044" cy="6272561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</a:t>
            </a:r>
            <a:r>
              <a:rPr kumimoji="0" lang="hu-HU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</a:t>
            </a: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tyánk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Mert Tiéd az ország, a hatalom, és a dicsőség</a:t>
            </a: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					Ámen. </a:t>
            </a:r>
          </a:p>
        </p:txBody>
      </p:sp>
    </p:spTree>
    <p:extLst>
      <p:ext uri="{BB962C8B-B14F-4D97-AF65-F5344CB8AC3E}">
        <p14:creationId xmlns:p14="http://schemas.microsoft.com/office/powerpoint/2010/main" val="3736700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Kép 7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63500"/>
            <a:ext cx="1703917" cy="16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Szövegdoboz 4"/>
          <p:cNvSpPr txBox="1">
            <a:spLocks noChangeArrowheads="1"/>
          </p:cNvSpPr>
          <p:nvPr/>
        </p:nvSpPr>
        <p:spPr bwMode="auto">
          <a:xfrm>
            <a:off x="1346200" y="1639359"/>
            <a:ext cx="5024438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3600" dirty="0">
                <a:solidFill>
                  <a:srgbClr val="7030A0"/>
                </a:solidFill>
                <a:cs typeface="Arial" panose="020B0604020202020204" pitchFamily="34" charset="0"/>
              </a:rPr>
              <a:t>Áldás, békesség! </a:t>
            </a:r>
            <a:endParaRPr lang="sv-SE" altLang="hu-HU" sz="3600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 algn="ctr" eaLnBrk="1" hangingPunct="1"/>
            <a:endParaRPr lang="hu-HU" altLang="hu-HU" sz="3600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 algn="ctr" eaLnBrk="1" hangingPunct="1"/>
            <a:r>
              <a:rPr lang="hu-HU" altLang="hu-HU" sz="3600" dirty="0">
                <a:solidFill>
                  <a:srgbClr val="7030A0"/>
                </a:solidFill>
                <a:cs typeface="Arial" panose="020B0604020202020204" pitchFamily="34" charset="0"/>
              </a:rPr>
              <a:t>Erős vár a mi Istenünk</a:t>
            </a:r>
            <a:r>
              <a:rPr lang="sv-SE" altLang="hu-HU" sz="3600" dirty="0">
                <a:solidFill>
                  <a:srgbClr val="7030A0"/>
                </a:solidFill>
                <a:cs typeface="Arial" panose="020B0604020202020204" pitchFamily="34" charset="0"/>
              </a:rPr>
              <a:t>!</a:t>
            </a:r>
          </a:p>
          <a:p>
            <a:pPr algn="ctr" eaLnBrk="1" hangingPunct="1"/>
            <a:endParaRPr lang="hu-HU" altLang="hu-HU" sz="3600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 algn="ctr" eaLnBrk="1" hangingPunct="1"/>
            <a:r>
              <a:rPr lang="hu-HU" altLang="hu-HU" sz="3600" dirty="0">
                <a:solidFill>
                  <a:srgbClr val="7030A0"/>
                </a:solidFill>
                <a:cs typeface="Arial" panose="020B0604020202020204" pitchFamily="34" charset="0"/>
              </a:rPr>
              <a:t>Dícsértessék a Jézus Krisztus</a:t>
            </a:r>
            <a:r>
              <a:rPr lang="sv-SE" altLang="hu-HU" sz="3600" dirty="0">
                <a:solidFill>
                  <a:srgbClr val="7030A0"/>
                </a:solidFill>
                <a:cs typeface="Arial" panose="020B0604020202020204" pitchFamily="34" charset="0"/>
              </a:rPr>
              <a:t>!</a:t>
            </a:r>
            <a:endParaRPr lang="hu-HU" altLang="hu-HU" sz="3600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 algn="ctr" eaLnBrk="1" hangingPunct="1"/>
            <a:endParaRPr lang="hu-HU" altLang="hu-HU" sz="3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/>
            <a:r>
              <a:rPr lang="hu-HU" altLang="hu-HU" sz="3200" dirty="0">
                <a:solidFill>
                  <a:srgbClr val="000000"/>
                </a:solidFill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19460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38" y="873125"/>
            <a:ext cx="5380037" cy="540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93285" cy="2160000"/>
          </a:xfrm>
          <a:prstGeom prst="rect">
            <a:avLst/>
          </a:prstGeom>
        </p:spPr>
      </p:pic>
      <p:sp>
        <p:nvSpPr>
          <p:cNvPr id="2" name="Felhő 1"/>
          <p:cNvSpPr/>
          <p:nvPr/>
        </p:nvSpPr>
        <p:spPr>
          <a:xfrm>
            <a:off x="767444" y="228600"/>
            <a:ext cx="11005456" cy="5976257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600" dirty="0">
              <a:solidFill>
                <a:schemeClr val="tx1"/>
              </a:solidFill>
            </a:endParaRPr>
          </a:p>
          <a:p>
            <a:pPr algn="ctr"/>
            <a:r>
              <a:rPr lang="hu-HU" sz="2600" dirty="0">
                <a:solidFill>
                  <a:schemeClr val="tx1"/>
                </a:solidFill>
              </a:rPr>
              <a:t>Képzeld el, hogy úton vagy egy nem túl távoli városba. Egészen megszokott, hétköznapi az utad! Egészen addig, amíg…. </a:t>
            </a:r>
          </a:p>
          <a:p>
            <a:pPr algn="ctr"/>
            <a:r>
              <a:rPr lang="hu-HU" sz="2600" dirty="0">
                <a:solidFill>
                  <a:schemeClr val="tx1"/>
                </a:solidFill>
              </a:rPr>
              <a:t>Útközben találkozol Jézussal, aki éppen a tanítványaival halad el melletted!</a:t>
            </a:r>
          </a:p>
          <a:p>
            <a:pPr algn="ctr"/>
            <a:endParaRPr lang="hu-HU" sz="2600" dirty="0">
              <a:solidFill>
                <a:schemeClr val="tx1"/>
              </a:solidFill>
            </a:endParaRPr>
          </a:p>
          <a:p>
            <a:pPr algn="ctr"/>
            <a:r>
              <a:rPr lang="hu-HU" sz="2600" dirty="0">
                <a:solidFill>
                  <a:schemeClr val="tx1"/>
                </a:solidFill>
              </a:rPr>
              <a:t>Megszólítod….</a:t>
            </a:r>
          </a:p>
          <a:p>
            <a:pPr algn="ctr"/>
            <a:endParaRPr lang="hu-HU" sz="2600" dirty="0">
              <a:solidFill>
                <a:schemeClr val="tx1"/>
              </a:solidFill>
            </a:endParaRPr>
          </a:p>
          <a:p>
            <a:pPr algn="ctr"/>
            <a:r>
              <a:rPr lang="hu-HU" sz="2600" dirty="0">
                <a:solidFill>
                  <a:schemeClr val="tx1"/>
                </a:solidFill>
              </a:rPr>
              <a:t>Mit gondolsz, mit </a:t>
            </a:r>
            <a:r>
              <a:rPr lang="hu-HU" sz="2600" dirty="0" err="1">
                <a:solidFill>
                  <a:schemeClr val="tx1"/>
                </a:solidFill>
              </a:rPr>
              <a:t>érzel</a:t>
            </a:r>
            <a:r>
              <a:rPr lang="hu-HU" sz="2600" dirty="0">
                <a:solidFill>
                  <a:schemeClr val="tx1"/>
                </a:solidFill>
              </a:rPr>
              <a:t>? Mit mondasz neki?</a:t>
            </a:r>
          </a:p>
          <a:p>
            <a:pPr algn="ctr"/>
            <a:r>
              <a:rPr lang="hu-HU" sz="2600" dirty="0">
                <a:solidFill>
                  <a:schemeClr val="tx1"/>
                </a:solidFill>
              </a:rPr>
              <a:t>Mit kérsz tőle?  Írd le a válaszaidat a füzetedbe vagy egy lapra!</a:t>
            </a:r>
          </a:p>
        </p:txBody>
      </p:sp>
    </p:spTree>
    <p:extLst>
      <p:ext uri="{BB962C8B-B14F-4D97-AF65-F5344CB8AC3E}">
        <p14:creationId xmlns:p14="http://schemas.microsoft.com/office/powerpoint/2010/main" val="222883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7560128" y="114300"/>
            <a:ext cx="4408714" cy="16864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u-HU" sz="2400" dirty="0">
                <a:solidFill>
                  <a:schemeClr val="tx1"/>
                </a:solidFill>
              </a:rPr>
              <a:t>Jézus gyakran volt úton a tanítványaival. Ilyenkor persze az úton emberekkel is találkozott. </a:t>
            </a:r>
          </a:p>
        </p:txBody>
      </p:sp>
      <p:sp>
        <p:nvSpPr>
          <p:cNvPr id="5" name="Lekerekített téglalap 4"/>
          <p:cNvSpPr/>
          <p:nvPr/>
        </p:nvSpPr>
        <p:spPr>
          <a:xfrm>
            <a:off x="7560128" y="2841170"/>
            <a:ext cx="4408714" cy="280851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</a:rPr>
              <a:t>Egyik alkalommal Jeruzsálem felé haladt, amikor átment Samária és Galilea között.</a:t>
            </a:r>
          </a:p>
          <a:p>
            <a:pPr algn="ctr"/>
            <a:endParaRPr lang="hu-HU" sz="2400" dirty="0">
              <a:solidFill>
                <a:schemeClr val="tx1"/>
              </a:solidFill>
            </a:endParaRPr>
          </a:p>
          <a:p>
            <a:pPr algn="ctr"/>
            <a:r>
              <a:rPr lang="hu-HU" sz="2400" dirty="0">
                <a:solidFill>
                  <a:schemeClr val="tx1"/>
                </a:solidFill>
              </a:rPr>
              <a:t>Keresd meg a térképen, hogy merre járhatott! </a:t>
            </a:r>
          </a:p>
        </p:txBody>
      </p:sp>
      <p:sp>
        <p:nvSpPr>
          <p:cNvPr id="8" name="Jobbra nyíl 7"/>
          <p:cNvSpPr/>
          <p:nvPr/>
        </p:nvSpPr>
        <p:spPr>
          <a:xfrm>
            <a:off x="7837714" y="5796643"/>
            <a:ext cx="3820886" cy="10613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/>
              <a:t>Lapozz!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598BF0F6-E7B6-A5AB-E6F1-FDBA5273F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" y="457200"/>
            <a:ext cx="7346188" cy="614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6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8801099" y="4759780"/>
            <a:ext cx="2188030" cy="8654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u-HU" sz="2400" dirty="0">
                <a:solidFill>
                  <a:schemeClr val="tx1"/>
                </a:solidFill>
              </a:rPr>
              <a:t>Ide tartott</a:t>
            </a:r>
          </a:p>
        </p:txBody>
      </p:sp>
      <p:sp>
        <p:nvSpPr>
          <p:cNvPr id="5" name="Lekerekített téglalap 4"/>
          <p:cNvSpPr/>
          <p:nvPr/>
        </p:nvSpPr>
        <p:spPr>
          <a:xfrm>
            <a:off x="653141" y="555171"/>
            <a:ext cx="1632859" cy="111034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</a:rPr>
              <a:t>Valahol itt járhatott</a:t>
            </a:r>
          </a:p>
        </p:txBody>
      </p:sp>
      <p:sp>
        <p:nvSpPr>
          <p:cNvPr id="8" name="Jobbra nyíl 7"/>
          <p:cNvSpPr/>
          <p:nvPr/>
        </p:nvSpPr>
        <p:spPr>
          <a:xfrm>
            <a:off x="7837714" y="5796643"/>
            <a:ext cx="3820886" cy="10613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/>
              <a:t>Lapozz a folytatáshoz!</a:t>
            </a:r>
          </a:p>
        </p:txBody>
      </p:sp>
      <p:cxnSp>
        <p:nvCxnSpPr>
          <p:cNvPr id="7" name="Egyenes összekötő nyíllal 6"/>
          <p:cNvCxnSpPr>
            <a:stCxn id="4" idx="1"/>
          </p:cNvCxnSpPr>
          <p:nvPr/>
        </p:nvCxnSpPr>
        <p:spPr>
          <a:xfrm flipH="1">
            <a:off x="4588329" y="5192487"/>
            <a:ext cx="4212770" cy="1249135"/>
          </a:xfrm>
          <a:prstGeom prst="straightConnector1">
            <a:avLst/>
          </a:prstGeom>
          <a:ln w="47625">
            <a:solidFill>
              <a:srgbClr val="AE2E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>
            <a:off x="2286000" y="1289957"/>
            <a:ext cx="555171" cy="1551214"/>
          </a:xfrm>
          <a:prstGeom prst="straightConnector1">
            <a:avLst/>
          </a:prstGeom>
          <a:ln w="50800">
            <a:solidFill>
              <a:srgbClr val="A51B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zis 12"/>
          <p:cNvSpPr/>
          <p:nvPr/>
        </p:nvSpPr>
        <p:spPr>
          <a:xfrm>
            <a:off x="2645230" y="2351315"/>
            <a:ext cx="2824842" cy="1779814"/>
          </a:xfrm>
          <a:prstGeom prst="ellipse">
            <a:avLst/>
          </a:prstGeom>
          <a:noFill/>
          <a:ln w="44450">
            <a:solidFill>
              <a:srgbClr val="AE2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Lekerekített téglalap 14"/>
          <p:cNvSpPr/>
          <p:nvPr/>
        </p:nvSpPr>
        <p:spPr>
          <a:xfrm>
            <a:off x="8033657" y="408215"/>
            <a:ext cx="3739243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</a:rPr>
              <a:t>Beért egy faluba és szembejött vele tíz leprás férfi…</a:t>
            </a:r>
          </a:p>
        </p:txBody>
      </p:sp>
    </p:spTree>
    <p:extLst>
      <p:ext uri="{BB962C8B-B14F-4D97-AF65-F5344CB8AC3E}">
        <p14:creationId xmlns:p14="http://schemas.microsoft.com/office/powerpoint/2010/main" val="368239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kerekített téglalap 1"/>
          <p:cNvSpPr/>
          <p:nvPr/>
        </p:nvSpPr>
        <p:spPr>
          <a:xfrm>
            <a:off x="5992588" y="146957"/>
            <a:ext cx="6057899" cy="3543300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hu-HU" sz="2200" dirty="0">
              <a:solidFill>
                <a:schemeClr val="tx1"/>
              </a:solidFill>
            </a:endParaRPr>
          </a:p>
          <a:p>
            <a:pPr algn="just"/>
            <a:r>
              <a:rPr lang="hu-HU" sz="2200" b="1" dirty="0">
                <a:solidFill>
                  <a:schemeClr val="tx1"/>
                </a:solidFill>
              </a:rPr>
              <a:t>Egy leprás élete egykor…</a:t>
            </a:r>
          </a:p>
          <a:p>
            <a:pPr algn="just"/>
            <a:r>
              <a:rPr lang="hu-HU" sz="2200" dirty="0">
                <a:solidFill>
                  <a:schemeClr val="tx1"/>
                </a:solidFill>
              </a:rPr>
              <a:t>A bibliai időkben a lepra nagyon súlyosan fertőző és gyógyíthatatlan betegség volt. Hosszú volt a lappangási ideje és szigorúan távol kellett tartani azokat, akik elkapták. Általában a falvakon, városokon kívül, a családjuktól elszakítva éltek a leprások. Csoportosan jártak és messziről kiáltozniuk kellett, hogy mindenki elkerülje őket.</a:t>
            </a:r>
          </a:p>
          <a:p>
            <a:pPr algn="just"/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5992587" y="3984172"/>
            <a:ext cx="6057900" cy="266155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u-HU" sz="2000" dirty="0">
                <a:solidFill>
                  <a:schemeClr val="tx1"/>
                </a:solidFill>
              </a:rPr>
              <a:t> </a:t>
            </a:r>
            <a:r>
              <a:rPr lang="hu-HU" sz="2200" dirty="0">
                <a:solidFill>
                  <a:schemeClr val="tx1"/>
                </a:solidFill>
              </a:rPr>
              <a:t>A lepra ellenszerét 1946-ban fedezték fel, így a fejlett országokban gyakorlatilag megszűnt a lepraveszély. Ám a szegény országokban ma is ugyanolyan probléma, mert nincs elég pénz a betegek kezelésére.</a:t>
            </a:r>
          </a:p>
          <a:p>
            <a:pPr algn="just"/>
            <a:r>
              <a:rPr lang="hu-HU" sz="2200" dirty="0">
                <a:solidFill>
                  <a:schemeClr val="tx1"/>
                </a:solidFill>
              </a:rPr>
              <a:t>A világon jelenleg 10–12 millió leprás él, főleg a trópusi országokban.</a:t>
            </a:r>
          </a:p>
        </p:txBody>
      </p:sp>
      <p:sp>
        <p:nvSpPr>
          <p:cNvPr id="4" name="Lekerekített téglalap 3"/>
          <p:cNvSpPr/>
          <p:nvPr/>
        </p:nvSpPr>
        <p:spPr>
          <a:xfrm>
            <a:off x="114300" y="375557"/>
            <a:ext cx="3951514" cy="3608615"/>
          </a:xfrm>
          <a:prstGeom prst="roundRect">
            <a:avLst/>
          </a:prstGeom>
          <a:solidFill>
            <a:srgbClr val="F6C6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</a:rPr>
              <a:t>Nézz utána a Bibliádban, hogy mi történt Jézussal és a leprásokkal! 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</a:rPr>
              <a:t>Lukács evangéliuma 17,11-19 versekben megtalálhatod.</a:t>
            </a:r>
            <a:endParaRPr lang="sv-SE" sz="2400" dirty="0">
              <a:solidFill>
                <a:schemeClr val="tx1"/>
              </a:solidFill>
            </a:endParaRPr>
          </a:p>
          <a:p>
            <a:pPr algn="ctr"/>
            <a:endParaRPr lang="hu-HU" sz="2400" dirty="0">
              <a:solidFill>
                <a:schemeClr val="tx1"/>
              </a:solidFill>
              <a:hlinkClick r:id="rId3"/>
            </a:endParaRPr>
          </a:p>
          <a:p>
            <a:pPr algn="ctr"/>
            <a:r>
              <a:rPr lang="sv-SE" sz="2400" dirty="0">
                <a:solidFill>
                  <a:schemeClr val="tx1"/>
                </a:solidFill>
              </a:rPr>
              <a:t>1.30-2.32</a:t>
            </a:r>
            <a:endParaRPr lang="hu-H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92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z evangélium Lukács szerint - 17. fejezet">
            <a:hlinkClick r:id="" action="ppaction://media"/>
            <a:extLst>
              <a:ext uri="{FF2B5EF4-FFF2-40B4-BE49-F238E27FC236}">
                <a16:creationId xmlns:a16="http://schemas.microsoft.com/office/drawing/2014/main" id="{E7C50748-6989-99CD-CD7A-73C699AFB2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8400" y="425978"/>
            <a:ext cx="9580034" cy="5388769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C8844278-D1A1-9632-7301-0E4DC8B8EFD7}"/>
              </a:ext>
            </a:extLst>
          </p:cNvPr>
          <p:cNvSpPr txBox="1"/>
          <p:nvPr/>
        </p:nvSpPr>
        <p:spPr>
          <a:xfrm>
            <a:off x="4919133" y="6325156"/>
            <a:ext cx="1710267" cy="369332"/>
          </a:xfrm>
          <a:prstGeom prst="rect">
            <a:avLst/>
          </a:prstGeom>
          <a:solidFill>
            <a:srgbClr val="F6C6ED"/>
          </a:solidFill>
          <a:ln w="38100">
            <a:solidFill>
              <a:srgbClr val="A51B8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/>
              <a:t>1.30-2.32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6712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34" y="127710"/>
            <a:ext cx="1947333" cy="1925250"/>
          </a:xfrm>
          <a:prstGeom prst="rect">
            <a:avLst/>
          </a:prstGeom>
        </p:spPr>
      </p:pic>
      <p:sp>
        <p:nvSpPr>
          <p:cNvPr id="4" name="Lekerekített téglalap 3"/>
          <p:cNvSpPr/>
          <p:nvPr/>
        </p:nvSpPr>
        <p:spPr>
          <a:xfrm>
            <a:off x="2184776" y="326572"/>
            <a:ext cx="10007224" cy="6319158"/>
          </a:xfrm>
          <a:prstGeom prst="roundRect">
            <a:avLst/>
          </a:prstGeom>
          <a:noFill/>
          <a:ln w="31750">
            <a:solidFill>
              <a:srgbClr val="A51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</a:rPr>
              <a:t>Mit mond a Biblia a betegségről és az egészségről?</a:t>
            </a:r>
          </a:p>
          <a:p>
            <a:pPr algn="just"/>
            <a:r>
              <a:rPr lang="hu-HU" sz="2400" dirty="0">
                <a:solidFill>
                  <a:schemeClr val="tx1"/>
                </a:solidFill>
              </a:rPr>
              <a:t>A Biblia korában a betegség jelenthetett </a:t>
            </a:r>
            <a:r>
              <a:rPr lang="hu-HU" sz="2400" dirty="0">
                <a:solidFill>
                  <a:srgbClr val="FF0000"/>
                </a:solidFill>
              </a:rPr>
              <a:t>testi</a:t>
            </a:r>
            <a:r>
              <a:rPr lang="hu-HU" sz="2400" dirty="0">
                <a:solidFill>
                  <a:schemeClr val="tx1"/>
                </a:solidFill>
              </a:rPr>
              <a:t> vagy </a:t>
            </a:r>
            <a:r>
              <a:rPr lang="hu-HU" sz="2400" dirty="0">
                <a:solidFill>
                  <a:srgbClr val="FF0000"/>
                </a:solidFill>
              </a:rPr>
              <a:t>lelki</a:t>
            </a:r>
            <a:r>
              <a:rPr lang="hu-HU" sz="2400" dirty="0">
                <a:solidFill>
                  <a:schemeClr val="tx1"/>
                </a:solidFill>
              </a:rPr>
              <a:t> problémát. Akkor is léteztek fertőző, sőt gyógyíthatatlan betegségek is.</a:t>
            </a:r>
            <a:endParaRPr lang="sv-SE" sz="2400" dirty="0">
              <a:solidFill>
                <a:schemeClr val="tx1"/>
              </a:solidFill>
            </a:endParaRPr>
          </a:p>
          <a:p>
            <a:pPr algn="just"/>
            <a:r>
              <a:rPr lang="hu-HU" sz="2400" dirty="0">
                <a:solidFill>
                  <a:schemeClr val="tx1"/>
                </a:solidFill>
              </a:rPr>
              <a:t>Aki beteg lett, azt teljes egészében érinthette a betegsége. Például hatással volt a családjára, a munkájára, a megélhetésére. </a:t>
            </a:r>
          </a:p>
          <a:p>
            <a:pPr algn="just"/>
            <a:r>
              <a:rPr lang="hu-HU" sz="2400" dirty="0">
                <a:solidFill>
                  <a:schemeClr val="tx1"/>
                </a:solidFill>
              </a:rPr>
              <a:t>Olvashatunk csodálatos</a:t>
            </a:r>
            <a:r>
              <a:rPr lang="sv-SE" sz="2400" dirty="0">
                <a:solidFill>
                  <a:schemeClr val="tx1"/>
                </a:solidFill>
              </a:rPr>
              <a:t> </a:t>
            </a:r>
            <a:r>
              <a:rPr lang="hu-HU" sz="2400" dirty="0">
                <a:solidFill>
                  <a:srgbClr val="FF0000"/>
                </a:solidFill>
              </a:rPr>
              <a:t>gyógyulásokról</a:t>
            </a:r>
            <a:r>
              <a:rPr lang="hu-HU" sz="2400" dirty="0">
                <a:solidFill>
                  <a:schemeClr val="tx1"/>
                </a:solidFill>
              </a:rPr>
              <a:t>. Akár meglepő, gyógyíthatatlannak hitt betegségek esetében is. Például Illés prófétán keresztül Isten meggyógyította a leprás </a:t>
            </a:r>
            <a:r>
              <a:rPr lang="hu-HU" sz="2400" dirty="0" err="1">
                <a:solidFill>
                  <a:schemeClr val="tx1"/>
                </a:solidFill>
              </a:rPr>
              <a:t>Naamánt</a:t>
            </a:r>
            <a:r>
              <a:rPr lang="sv-SE" sz="2400" dirty="0">
                <a:solidFill>
                  <a:schemeClr val="tx1"/>
                </a:solidFill>
              </a:rPr>
              <a:t>.</a:t>
            </a:r>
            <a:endParaRPr lang="hu-HU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algn="just"/>
            <a:endParaRPr lang="hu-HU" sz="2400" dirty="0">
              <a:solidFill>
                <a:schemeClr val="tx1"/>
              </a:solidFill>
            </a:endParaRPr>
          </a:p>
          <a:p>
            <a:pPr algn="just"/>
            <a:r>
              <a:rPr lang="hu-HU" sz="2400" dirty="0">
                <a:solidFill>
                  <a:srgbClr val="FF0000"/>
                </a:solidFill>
              </a:rPr>
              <a:t>Jézus</a:t>
            </a:r>
            <a:r>
              <a:rPr lang="hu-HU" sz="2400" dirty="0">
                <a:solidFill>
                  <a:schemeClr val="tx1"/>
                </a:solidFill>
              </a:rPr>
              <a:t> sok beteget gyógyított, halottakat támasztott föl. Például Lázárt vagy a </a:t>
            </a:r>
            <a:r>
              <a:rPr lang="hu-HU" sz="2400" dirty="0" err="1">
                <a:solidFill>
                  <a:schemeClr val="tx1"/>
                </a:solidFill>
              </a:rPr>
              <a:t>naini</a:t>
            </a:r>
            <a:r>
              <a:rPr lang="hu-HU" sz="2400" dirty="0">
                <a:solidFill>
                  <a:schemeClr val="tx1"/>
                </a:solidFill>
              </a:rPr>
              <a:t> ifjút. De meggyógyított olyan embereket is, akik nem tudtak járni, nem láttak, vagy más téren szenvedtek.</a:t>
            </a:r>
          </a:p>
          <a:p>
            <a:pPr algn="just"/>
            <a:r>
              <a:rPr lang="hu-HU" sz="2400" dirty="0">
                <a:solidFill>
                  <a:schemeClr val="tx1"/>
                </a:solidFill>
              </a:rPr>
              <a:t> Ezzel is azt mutatta, </a:t>
            </a:r>
            <a:r>
              <a:rPr lang="hu-HU" sz="2400" dirty="0" err="1">
                <a:solidFill>
                  <a:schemeClr val="tx1"/>
                </a:solidFill>
              </a:rPr>
              <a:t>hogy</a:t>
            </a:r>
            <a:r>
              <a:rPr lang="hu-HU" sz="3200" dirty="0" err="1">
                <a:solidFill>
                  <a:srgbClr val="FF0000"/>
                </a:solidFill>
              </a:rPr>
              <a:t>Isten</a:t>
            </a:r>
            <a:r>
              <a:rPr lang="hu-HU" sz="3200" dirty="0">
                <a:solidFill>
                  <a:srgbClr val="FF0000"/>
                </a:solidFill>
              </a:rPr>
              <a:t> számára nincs lehetetlen. </a:t>
            </a:r>
            <a:r>
              <a:rPr lang="hu-HU" sz="2400" dirty="0">
                <a:solidFill>
                  <a:schemeClr val="tx1"/>
                </a:solidFill>
              </a:rPr>
              <a:t>Isten hatalma sok módon megnyilvánulhat. Amikor az emberi erő néha nem lát megoldást, Isten ott is tud segítséget adni.</a:t>
            </a:r>
          </a:p>
          <a:p>
            <a:pPr algn="just"/>
            <a:endParaRPr lang="hu-H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608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43"/>
            <a:ext cx="2184776" cy="2160000"/>
          </a:xfrm>
          <a:prstGeom prst="rect">
            <a:avLst/>
          </a:prstGeom>
        </p:spPr>
      </p:pic>
      <p:sp>
        <p:nvSpPr>
          <p:cNvPr id="4" name="Lekerekített téglalap 3"/>
          <p:cNvSpPr/>
          <p:nvPr/>
        </p:nvSpPr>
        <p:spPr>
          <a:xfrm>
            <a:off x="2184776" y="326572"/>
            <a:ext cx="10007224" cy="6319158"/>
          </a:xfrm>
          <a:prstGeom prst="roundRect">
            <a:avLst/>
          </a:prstGeom>
          <a:noFill/>
          <a:ln w="31750">
            <a:solidFill>
              <a:srgbClr val="A51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u-HU" sz="2400" b="1" dirty="0">
                <a:solidFill>
                  <a:schemeClr val="tx1"/>
                </a:solidFill>
              </a:rPr>
              <a:t>Az ószövetségi gondolkodásmód</a:t>
            </a:r>
          </a:p>
          <a:p>
            <a:pPr algn="just"/>
            <a:r>
              <a:rPr lang="hu-HU" sz="2400" dirty="0">
                <a:solidFill>
                  <a:schemeClr val="tx1"/>
                </a:solidFill>
              </a:rPr>
              <a:t>Ha a Bibliát olvassuk, azt látjuk, hogy az Ószövetség korában </a:t>
            </a:r>
            <a:r>
              <a:rPr lang="hu-HU" sz="2400" dirty="0">
                <a:solidFill>
                  <a:srgbClr val="FF0000"/>
                </a:solidFill>
              </a:rPr>
              <a:t>a bűn és a betegség </a:t>
            </a:r>
            <a:r>
              <a:rPr lang="hu-HU" sz="2400" dirty="0">
                <a:solidFill>
                  <a:schemeClr val="tx1"/>
                </a:solidFill>
              </a:rPr>
              <a:t>fogalma szorosan összekapcsolódott. Aki beteg volt, arra a köz gondolkodás rámondta, hogy vagy ő, vagy a szülei valamilyen bűnt követett el és annak a következménye az ő betegsége. </a:t>
            </a:r>
          </a:p>
          <a:p>
            <a:pPr algn="just"/>
            <a:endParaRPr lang="hu-HU" sz="2400" dirty="0">
              <a:solidFill>
                <a:schemeClr val="tx1"/>
              </a:solidFill>
            </a:endParaRPr>
          </a:p>
          <a:p>
            <a:pPr algn="just"/>
            <a:r>
              <a:rPr lang="hu-HU" sz="2400" b="1" dirty="0">
                <a:solidFill>
                  <a:schemeClr val="tx1"/>
                </a:solidFill>
              </a:rPr>
              <a:t>Mit gondol Jézus a betegségről és az egészségről?</a:t>
            </a:r>
          </a:p>
          <a:p>
            <a:pPr algn="just"/>
            <a:r>
              <a:rPr lang="hu-HU" sz="2400" dirty="0">
                <a:solidFill>
                  <a:schemeClr val="tx1"/>
                </a:solidFill>
              </a:rPr>
              <a:t>Jézus elválasztotta egymástól a betegség és a bűn fogalmát. Inkább egy másik fogalommal kapcsolta össze: </a:t>
            </a:r>
            <a:r>
              <a:rPr lang="hu-HU" sz="2400" dirty="0">
                <a:solidFill>
                  <a:srgbClr val="FF0000"/>
                </a:solidFill>
              </a:rPr>
              <a:t>hit és gyógyulás </a:t>
            </a:r>
            <a:r>
              <a:rPr lang="hu-HU" sz="2400" dirty="0">
                <a:solidFill>
                  <a:schemeClr val="tx1"/>
                </a:solidFill>
              </a:rPr>
              <a:t>között van szoros kapcsolat. Többek között erről is szól a tíz leprás története. </a:t>
            </a:r>
          </a:p>
          <a:p>
            <a:pPr algn="just"/>
            <a:r>
              <a:rPr lang="hu-HU" sz="2400" dirty="0">
                <a:solidFill>
                  <a:schemeClr val="tx1"/>
                </a:solidFill>
              </a:rPr>
              <a:t>Jézus számára egészségesnek lenni annyit jelent, hogy valaki a </a:t>
            </a:r>
            <a:r>
              <a:rPr lang="hu-HU" sz="2400" dirty="0">
                <a:solidFill>
                  <a:srgbClr val="FF0000"/>
                </a:solidFill>
              </a:rPr>
              <a:t>testi</a:t>
            </a:r>
            <a:r>
              <a:rPr lang="sv-SE" sz="2400" dirty="0">
                <a:solidFill>
                  <a:srgbClr val="FF0000"/>
                </a:solidFill>
              </a:rPr>
              <a:t> </a:t>
            </a:r>
            <a:r>
              <a:rPr lang="hu-HU" sz="2400" dirty="0">
                <a:solidFill>
                  <a:srgbClr val="FF0000"/>
                </a:solidFill>
              </a:rPr>
              <a:t>és a lelki betegségétől </a:t>
            </a:r>
            <a:r>
              <a:rPr lang="hu-HU" sz="2400" dirty="0">
                <a:solidFill>
                  <a:schemeClr val="tx1"/>
                </a:solidFill>
              </a:rPr>
              <a:t>megszabadul. </a:t>
            </a:r>
          </a:p>
        </p:txBody>
      </p:sp>
    </p:spTree>
    <p:extLst>
      <p:ext uri="{BB962C8B-B14F-4D97-AF65-F5344CB8AC3E}">
        <p14:creationId xmlns:p14="http://schemas.microsoft.com/office/powerpoint/2010/main" val="864055769"/>
      </p:ext>
    </p:extLst>
  </p:cSld>
  <p:clrMapOvr>
    <a:masterClrMapping/>
  </p:clrMapOvr>
</p:sld>
</file>

<file path=ppt/theme/theme1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TM03457491[[fn=Nagyvárosi]]</Template>
  <TotalTime>2192</TotalTime>
  <Words>939</Words>
  <Application>Microsoft Office PowerPoint</Application>
  <PresentationFormat>Szélesvásznú</PresentationFormat>
  <Paragraphs>89</Paragraphs>
  <Slides>16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Nagyvárosi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Zimányi Noémi</dc:creator>
  <cp:lastModifiedBy>László Faragó</cp:lastModifiedBy>
  <cp:revision>276</cp:revision>
  <dcterms:created xsi:type="dcterms:W3CDTF">2020-03-16T06:58:02Z</dcterms:created>
  <dcterms:modified xsi:type="dcterms:W3CDTF">2026-04-17T15:57:33Z</dcterms:modified>
</cp:coreProperties>
</file>