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15"/>
  </p:notesMasterIdLst>
  <p:sldIdLst>
    <p:sldId id="340" r:id="rId2"/>
    <p:sldId id="310" r:id="rId3"/>
    <p:sldId id="346" r:id="rId4"/>
    <p:sldId id="354" r:id="rId5"/>
    <p:sldId id="342" r:id="rId6"/>
    <p:sldId id="358" r:id="rId7"/>
    <p:sldId id="353" r:id="rId8"/>
    <p:sldId id="355" r:id="rId9"/>
    <p:sldId id="359" r:id="rId10"/>
    <p:sldId id="352" r:id="rId11"/>
    <p:sldId id="357" r:id="rId12"/>
    <p:sldId id="326" r:id="rId13"/>
    <p:sldId id="360" r:id="rId14"/>
  </p:sldIdLst>
  <p:sldSz cx="12192000" cy="6858000"/>
  <p:notesSz cx="6858000" cy="9144000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zászi Andrea" initials="SA" lastIdx="2" clrIdx="0">
    <p:extLst>
      <p:ext uri="{19B8F6BF-5375-455C-9EA6-DF929625EA0E}">
        <p15:presenceInfo xmlns:p15="http://schemas.microsoft.com/office/powerpoint/2012/main" userId="Szászi Andre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B051"/>
    <a:srgbClr val="F6C6ED"/>
    <a:srgbClr val="FDFAE2"/>
    <a:srgbClr val="AE2E51"/>
    <a:srgbClr val="A51B8B"/>
    <a:srgbClr val="F7D097"/>
    <a:srgbClr val="CAEBFB"/>
    <a:srgbClr val="C5B7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346" autoAdjust="0"/>
    <p:restoredTop sz="94660"/>
  </p:normalViewPr>
  <p:slideViewPr>
    <p:cSldViewPr snapToGrid="0">
      <p:cViewPr varScale="1">
        <p:scale>
          <a:sx n="52" d="100"/>
          <a:sy n="52" d="100"/>
        </p:scale>
        <p:origin x="104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7E18AA-1F86-44E5-A2A6-3A16915C948C}" type="datetimeFigureOut">
              <a:rPr lang="hu-HU" smtClean="0"/>
              <a:t>2026. 04. 10.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44C41B-1CB7-4DEB-840F-E7AC51E4416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86229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>
              <a:defRPr/>
            </a:pPr>
            <a:fld id="{03EFA43C-7CD0-476F-9479-9BA0E1D80254}" type="datetimeFigureOut">
              <a:rPr lang="hu-HU" smtClean="0"/>
              <a:pPr>
                <a:defRPr/>
              </a:pPr>
              <a:t>2026. 04. 10.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pPr>
              <a:defRPr/>
            </a:pPr>
            <a:fld id="{C2478477-50A6-4CD3-A0B5-45EB0F41966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7568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FAE8DF-808F-4D63-8F45-975A037C07F9}" type="datetimeFigureOut">
              <a:rPr lang="hu-HU" smtClean="0"/>
              <a:pPr>
                <a:defRPr/>
              </a:pPr>
              <a:t>2026. 04. 10.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E1B54D-24B6-4722-A911-3EF28A747D0B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59146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2B1934-D7B2-402C-A23B-178A912D182F}" type="datetimeFigureOut">
              <a:rPr lang="hu-HU" smtClean="0"/>
              <a:pPr>
                <a:defRPr/>
              </a:pPr>
              <a:t>2026. 04. 10.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24D389-DE5D-4554-B04A-394355CDF295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66313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DCC7A-34A9-49AA-AC9C-C70CEDB3C21D}" type="datetimeFigureOut">
              <a:rPr lang="hu-HU" smtClean="0"/>
              <a:pPr>
                <a:defRPr/>
              </a:pPr>
              <a:t>2026. 04. 10.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C08A8A-D35B-45D9-A2BE-0AF7EEE9877B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99109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E38F00-DF8F-4245-9EE6-242C680CA9F4}" type="datetimeFigureOut">
              <a:rPr lang="hu-HU" smtClean="0"/>
              <a:pPr>
                <a:defRPr/>
              </a:pPr>
              <a:t>2026. 04. 10.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8D9097-46FF-478D-A8AD-7B434A86400F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80419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B43B1A-64EA-4E71-B497-4DF827958F2F}" type="datetimeFigureOut">
              <a:rPr lang="hu-HU" smtClean="0"/>
              <a:pPr>
                <a:defRPr/>
              </a:pPr>
              <a:t>2026. 04. 10.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0CB6A4-9FD7-422B-9018-603747245EE8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60827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2C60FA-38EE-48ED-8771-8B67405B21A0}" type="datetimeFigureOut">
              <a:rPr lang="hu-HU" smtClean="0"/>
              <a:pPr>
                <a:defRPr/>
              </a:pPr>
              <a:t>2026. 04. 10.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B4D16F-CF92-476A-B935-9293DE79692D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52103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CEB10F-ECEF-4115-95E2-DB87E9E69DFF}" type="datetimeFigureOut">
              <a:rPr lang="hu-HU" smtClean="0"/>
              <a:pPr>
                <a:defRPr/>
              </a:pPr>
              <a:t>2026. 04. 10.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966A2F-0CB6-4D49-91FF-C2DA7FEB33E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62955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1067F1-9641-4661-8CE2-E4C09572765B}" type="datetimeFigureOut">
              <a:rPr lang="hu-HU" smtClean="0"/>
              <a:pPr>
                <a:defRPr/>
              </a:pPr>
              <a:t>2026. 04. 10.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DCA7D1-8A40-4F2E-8D20-7D17394E0BBB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74033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E31B7E-5F56-4253-8C41-BB7AC008ACFB}" type="datetimeFigureOut">
              <a:rPr lang="hu-HU" smtClean="0"/>
              <a:pPr>
                <a:defRPr/>
              </a:pPr>
              <a:t>2026. 04. 10.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653D7EDD-368C-4422-89F6-7C925E097173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88677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>
              <a:defRPr/>
            </a:pPr>
            <a:fld id="{539BFC40-85D5-422D-90F3-2BFCE4F33283}" type="datetimeFigureOut">
              <a:rPr lang="hu-HU" smtClean="0"/>
              <a:pPr>
                <a:defRPr/>
              </a:pPr>
              <a:t>2026. 04. 10.</a:t>
            </a:fld>
            <a:endParaRPr lang="hu-H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pPr>
              <a:defRPr/>
            </a:pPr>
            <a:fld id="{C207A083-9F1D-4A07-AAD3-9854E9D2A71B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907451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>
              <a:defRPr/>
            </a:pPr>
            <a:fld id="{B9AC888E-8510-46EE-8DFB-50527AC3FC9B}" type="datetimeFigureOut">
              <a:rPr lang="hu-HU" smtClean="0"/>
              <a:pPr>
                <a:defRPr/>
              </a:pPr>
              <a:t>2026. 04. 10.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B6F41E3B-6962-4596-97E0-2AA214D940BE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77771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hyperlink" Target="https://wordwall.net/hu/resource/1463935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d9fnK6n4ka4?start=48&amp;feature=oembed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G1_DwcLCmzw?feature=oembed" TargetMode="Externa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ggrTwNKP5Ew?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lipszis 2"/>
          <p:cNvSpPr/>
          <p:nvPr/>
        </p:nvSpPr>
        <p:spPr>
          <a:xfrm>
            <a:off x="3027743" y="234778"/>
            <a:ext cx="6473616" cy="2885155"/>
          </a:xfrm>
          <a:prstGeom prst="ellipse">
            <a:avLst/>
          </a:prstGeom>
          <a:solidFill>
            <a:srgbClr val="F7D0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b="1" dirty="0">
              <a:solidFill>
                <a:srgbClr val="AE2E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u-HU" sz="2400" b="1" dirty="0">
              <a:solidFill>
                <a:srgbClr val="AE2E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400" b="1" dirty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ÁLDÁS, BÉKESSÉG!</a:t>
            </a:r>
          </a:p>
          <a:p>
            <a:pPr algn="ctr"/>
            <a:r>
              <a:rPr lang="hu-HU" sz="2400" b="1" dirty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ERŐS VÁR A MI ISTENÜNK!</a:t>
            </a:r>
          </a:p>
          <a:p>
            <a:pPr algn="ctr"/>
            <a:r>
              <a:rPr lang="hu-HU" sz="2400" b="1" dirty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DICSÉRTESSÉK A JÉZUS KRISZTUS!</a:t>
            </a:r>
          </a:p>
          <a:p>
            <a:pPr algn="ctr"/>
            <a:endParaRPr lang="hu-HU" sz="2400" b="1" dirty="0">
              <a:solidFill>
                <a:srgbClr val="AE2E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u-HU" sz="2400" b="1" dirty="0">
              <a:solidFill>
                <a:srgbClr val="AE2E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zövegdoboz 5"/>
          <p:cNvSpPr txBox="1">
            <a:spLocks noChangeArrowheads="1"/>
          </p:cNvSpPr>
          <p:nvPr/>
        </p:nvSpPr>
        <p:spPr bwMode="auto">
          <a:xfrm>
            <a:off x="418923" y="3360915"/>
            <a:ext cx="11691257" cy="1446550"/>
          </a:xfrm>
          <a:prstGeom prst="rect">
            <a:avLst/>
          </a:prstGeom>
          <a:gradFill>
            <a:gsLst>
              <a:gs pos="0">
                <a:srgbClr val="AE2E51"/>
              </a:gs>
              <a:gs pos="74000">
                <a:schemeClr val="accent1">
                  <a:lumMod val="45000"/>
                  <a:lumOff val="55000"/>
                </a:schemeClr>
              </a:gs>
              <a:gs pos="1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hu-HU" altLang="hu-HU" sz="4400" dirty="0">
                <a:cs typeface="Arial" panose="020B0604020202020204" pitchFamily="34" charset="0"/>
              </a:rPr>
              <a:t>A mai óra témája:</a:t>
            </a:r>
          </a:p>
          <a:p>
            <a:pPr algn="ctr" eaLnBrk="1" hangingPunct="1"/>
            <a:r>
              <a:rPr lang="hu-HU" altLang="hu-HU" sz="4400" dirty="0">
                <a:solidFill>
                  <a:srgbClr val="AE2E51"/>
                </a:solidFill>
                <a:cs typeface="Arial" panose="020B0604020202020204" pitchFamily="34" charset="0"/>
              </a:rPr>
              <a:t>Hálás szívvel Isten előtt</a:t>
            </a:r>
            <a:endParaRPr lang="hu-HU" altLang="hu-HU" sz="40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537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12" b="89988" l="12075" r="899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60" t="10179" r="9667" b="13206"/>
          <a:stretch/>
        </p:blipFill>
        <p:spPr>
          <a:xfrm>
            <a:off x="5110842" y="-76012"/>
            <a:ext cx="7081158" cy="6887396"/>
          </a:xfrm>
          <a:prstGeom prst="rect">
            <a:avLst/>
          </a:prstGeom>
        </p:spPr>
      </p:pic>
      <p:sp>
        <p:nvSpPr>
          <p:cNvPr id="5" name="Lekerekített téglalap 4"/>
          <p:cNvSpPr/>
          <p:nvPr/>
        </p:nvSpPr>
        <p:spPr>
          <a:xfrm>
            <a:off x="0" y="2383972"/>
            <a:ext cx="5110843" cy="432707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hu-HU" sz="2400" dirty="0">
                <a:solidFill>
                  <a:schemeClr val="tx1"/>
                </a:solidFill>
              </a:rPr>
              <a:t>Olvasd el ezt a bibliai Igét!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hu-HU" sz="2400" dirty="0">
                <a:solidFill>
                  <a:schemeClr val="tx1"/>
                </a:solidFill>
              </a:rPr>
              <a:t>Keress vagy készíts magadnak egy kis méretű dobozt!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hu-HU" sz="2400" dirty="0">
                <a:solidFill>
                  <a:schemeClr val="tx1"/>
                </a:solidFill>
              </a:rPr>
              <a:t>Naponta írj fel legalább 3-5 dolgot, amiért aznap hálás lehetsz! 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hu-HU" sz="2400" dirty="0">
                <a:solidFill>
                  <a:schemeClr val="tx1"/>
                </a:solidFill>
              </a:rPr>
              <a:t>Tedd bele a dobozodba a hálás feljegyzéseidet!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hu-HU" sz="2400" dirty="0">
                <a:solidFill>
                  <a:schemeClr val="tx1"/>
                </a:solidFill>
              </a:rPr>
              <a:t>Tudod legalább 21 napig vezetni? 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hu-HU" sz="2400" dirty="0">
                <a:solidFill>
                  <a:schemeClr val="tx1"/>
                </a:solidFill>
              </a:rPr>
              <a:t>Próbáld ki! 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229" y="0"/>
            <a:ext cx="2154702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1123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12" b="89988" l="12075" r="899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60" t="10179" r="9667" b="13206"/>
          <a:stretch/>
        </p:blipFill>
        <p:spPr>
          <a:xfrm>
            <a:off x="7952013" y="198600"/>
            <a:ext cx="4033158" cy="3922799"/>
          </a:xfrm>
          <a:prstGeom prst="rect">
            <a:avLst/>
          </a:prstGeom>
        </p:spPr>
      </p:pic>
      <p:sp>
        <p:nvSpPr>
          <p:cNvPr id="5" name="Lekerekített téglalap 4"/>
          <p:cNvSpPr/>
          <p:nvPr/>
        </p:nvSpPr>
        <p:spPr>
          <a:xfrm>
            <a:off x="163286" y="2383972"/>
            <a:ext cx="8115300" cy="432707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hu-HU" sz="2800" dirty="0">
                <a:solidFill>
                  <a:schemeClr val="tx1"/>
                </a:solidFill>
              </a:rPr>
              <a:t>Mi minden kerülhet a hála dobozba?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hu-HU" sz="2800" dirty="0">
                <a:solidFill>
                  <a:schemeClr val="tx1"/>
                </a:solidFill>
              </a:rPr>
              <a:t>Azért, hogy könnyebben találj ötleteket, itt találsz egy „Hála-kereket”!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hu-HU" sz="2800" dirty="0">
                <a:solidFill>
                  <a:schemeClr val="tx1"/>
                </a:solidFill>
                <a:hlinkClick r:id="rId4"/>
              </a:rPr>
              <a:t>Kattints ide és forgasd meg minden nap, akár többször is!</a:t>
            </a:r>
            <a:endParaRPr lang="hu-HU" sz="2800" dirty="0">
              <a:solidFill>
                <a:schemeClr val="tx1"/>
              </a:solidFill>
            </a:endParaRP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hu-HU" sz="2800" dirty="0">
                <a:solidFill>
                  <a:schemeClr val="tx1"/>
                </a:solidFill>
              </a:rPr>
              <a:t>Mi mindenért tudsz hálát adni? Írd föl – ha lehet 21 napon keresztül! </a:t>
            </a:r>
            <a:r>
              <a:rPr lang="hu-HU" sz="2800" dirty="0">
                <a:solidFill>
                  <a:schemeClr val="tx1"/>
                </a:solidFill>
                <a:sym typeface="Wingdings" panose="05000000000000000000" pitchFamily="2" charset="2"/>
              </a:rPr>
              <a:t> </a:t>
            </a:r>
            <a:endParaRPr lang="hu-HU" sz="2800" dirty="0">
              <a:solidFill>
                <a:schemeClr val="tx1"/>
              </a:solidFill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229" y="0"/>
            <a:ext cx="2154702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5112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11756" y="221835"/>
            <a:ext cx="2123230" cy="1834119"/>
          </a:xfrm>
          <a:prstGeom prst="rect">
            <a:avLst/>
          </a:prstGeom>
        </p:spPr>
      </p:pic>
      <p:sp>
        <p:nvSpPr>
          <p:cNvPr id="3" name="Tekercs vízszintesen 2"/>
          <p:cNvSpPr/>
          <p:nvPr/>
        </p:nvSpPr>
        <p:spPr>
          <a:xfrm>
            <a:off x="3037114" y="114590"/>
            <a:ext cx="8997044" cy="6272561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</a:t>
            </a:r>
            <a:r>
              <a:rPr kumimoji="0" lang="hu-HU" sz="24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A</a:t>
            </a:r>
            <a:r>
              <a:rPr kumimoji="0" lang="hu-HU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tyánk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aki a mennyekben vagy.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Szenteltessék meg a te neved, jöjjön el a te országod,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legyen meg a te akaratod, amint a mennyben úgy a földön is.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Mindennapi kenyerünket add meg nekünk ma,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És bocsásd meg vétkeinket, minképpen mi is megbocsátunk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az ellenünk vétkezőknek.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És ne vigy minket kísértésbe, de szabadíts meg a gonosztól,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Mert Tiéd az ország, a hatalom, és a dicsőség</a:t>
            </a:r>
            <a:r>
              <a:rPr lang="hu-HU" sz="2400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mindörökké.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					Ámen. </a:t>
            </a:r>
          </a:p>
        </p:txBody>
      </p:sp>
    </p:spTree>
    <p:extLst>
      <p:ext uri="{BB962C8B-B14F-4D97-AF65-F5344CB8AC3E}">
        <p14:creationId xmlns:p14="http://schemas.microsoft.com/office/powerpoint/2010/main" val="37367004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CCC1CD05-8547-0D53-A6D5-5F4C739B6ED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879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Kép 7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63500"/>
            <a:ext cx="2122488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935" y="474888"/>
            <a:ext cx="6084973" cy="6113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193285" cy="216000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42" b="94984" l="3872" r="981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60000"/>
            <a:ext cx="6027285" cy="4973114"/>
          </a:xfrm>
          <a:prstGeom prst="rect">
            <a:avLst/>
          </a:prstGeom>
        </p:spPr>
      </p:pic>
      <p:sp>
        <p:nvSpPr>
          <p:cNvPr id="11" name="Lekerekített téglalapbuborék 10"/>
          <p:cNvSpPr/>
          <p:nvPr/>
        </p:nvSpPr>
        <p:spPr>
          <a:xfrm>
            <a:off x="5845629" y="212270"/>
            <a:ext cx="6172200" cy="3804559"/>
          </a:xfrm>
          <a:prstGeom prst="wedgeRound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hu-HU" sz="2400" dirty="0">
                <a:solidFill>
                  <a:schemeClr val="tx1"/>
                </a:solidFill>
              </a:rPr>
              <a:t>Mit gondolsz, mit jelentenek a „hála” és a „hálásnak lenni” kifejezések? </a:t>
            </a:r>
          </a:p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hu-HU" sz="2400" dirty="0">
                <a:solidFill>
                  <a:schemeClr val="tx1"/>
                </a:solidFill>
              </a:rPr>
              <a:t>Mit gondolsz, hogyan kapcsolódhatnak össze ezek a „köszönöm” kifejezéssel?</a:t>
            </a:r>
          </a:p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hu-HU" sz="2400" dirty="0">
                <a:solidFill>
                  <a:schemeClr val="tx1"/>
                </a:solidFill>
              </a:rPr>
              <a:t>Nézz jól körül! </a:t>
            </a:r>
            <a:r>
              <a:rPr lang="hu-HU" sz="2400" dirty="0" err="1">
                <a:solidFill>
                  <a:schemeClr val="tx1"/>
                </a:solidFill>
              </a:rPr>
              <a:t>Gyűjts</a:t>
            </a:r>
            <a:r>
              <a:rPr lang="hu-HU" sz="2400" dirty="0">
                <a:solidFill>
                  <a:schemeClr val="tx1"/>
                </a:solidFill>
              </a:rPr>
              <a:t> legalább 5 dolgot, amiért te köszönetet tudsz mondani?</a:t>
            </a:r>
          </a:p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hu-HU" sz="2400" dirty="0">
                <a:solidFill>
                  <a:schemeClr val="tx1"/>
                </a:solidFill>
              </a:rPr>
              <a:t>Kinek mondtál köszönetet és miért voltál hálás?</a:t>
            </a:r>
          </a:p>
        </p:txBody>
      </p:sp>
    </p:spTree>
    <p:extLst>
      <p:ext uri="{BB962C8B-B14F-4D97-AF65-F5344CB8AC3E}">
        <p14:creationId xmlns:p14="http://schemas.microsoft.com/office/powerpoint/2010/main" val="2228831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465614" y="458075"/>
            <a:ext cx="9519557" cy="1815882"/>
          </a:xfrm>
          <a:prstGeom prst="rect">
            <a:avLst/>
          </a:prstGeom>
          <a:gradFill>
            <a:gsLst>
              <a:gs pos="0">
                <a:srgbClr val="92D050"/>
              </a:gs>
              <a:gs pos="13000">
                <a:srgbClr val="F6C6ED"/>
              </a:gs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r>
              <a:rPr lang="hu-HU" sz="2800" dirty="0"/>
              <a:t>„Mindenkor örüljetek, szüntelenül imádkozzatok, mindenért hálát adjatok, mert ez Isten akarata Jézus Krisztus által a ti javatokra.” </a:t>
            </a:r>
          </a:p>
          <a:p>
            <a:r>
              <a:rPr lang="hu-HU" sz="2800" dirty="0"/>
              <a:t>1 </a:t>
            </a:r>
            <a:r>
              <a:rPr lang="hu-HU" sz="2800" dirty="0" err="1"/>
              <a:t>Thesszalonika</a:t>
            </a:r>
            <a:r>
              <a:rPr lang="hu-HU" sz="2800" dirty="0"/>
              <a:t> 5,16-17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162849" cy="2088000"/>
          </a:xfrm>
          <a:prstGeom prst="rect">
            <a:avLst/>
          </a:prstGeom>
        </p:spPr>
      </p:pic>
      <p:sp>
        <p:nvSpPr>
          <p:cNvPr id="6" name="Folyamatábra: Másik feldolgozás 5"/>
          <p:cNvSpPr/>
          <p:nvPr/>
        </p:nvSpPr>
        <p:spPr>
          <a:xfrm>
            <a:off x="2465614" y="2775857"/>
            <a:ext cx="9307286" cy="3690257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800" dirty="0">
                <a:solidFill>
                  <a:schemeClr val="tx1"/>
                </a:solidFill>
              </a:rPr>
              <a:t>Az  Ige  szeretne  ráébreszteni  minket  néhány fontos dologra: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hu-HU" sz="2800" dirty="0">
                <a:solidFill>
                  <a:schemeClr val="tx1"/>
                </a:solidFill>
              </a:rPr>
              <a:t>minden    élethelyzetben    lehetőségünk    van imádkozni, 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hu-HU" sz="2800" dirty="0">
                <a:solidFill>
                  <a:schemeClr val="tx1"/>
                </a:solidFill>
              </a:rPr>
              <a:t>mindig  van  miért  hálát  adni,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hu-HU" sz="2800" dirty="0">
                <a:solidFill>
                  <a:schemeClr val="tx1"/>
                </a:solidFill>
              </a:rPr>
              <a:t>és Isten mindig  adhat  örömöt  is  nekünk. </a:t>
            </a:r>
          </a:p>
          <a:p>
            <a:pPr algn="ctr"/>
            <a:r>
              <a:rPr lang="hu-HU" sz="2800" b="1" dirty="0">
                <a:solidFill>
                  <a:schemeClr val="tx1"/>
                </a:solidFill>
              </a:rPr>
              <a:t>Isten  azt  akarja, hogy ennek örüljünk, ez a javunkra váljon!</a:t>
            </a: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628" y="3002143"/>
            <a:ext cx="2184776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586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kerekített téglalap 4"/>
          <p:cNvSpPr/>
          <p:nvPr/>
        </p:nvSpPr>
        <p:spPr>
          <a:xfrm>
            <a:off x="2497540" y="191066"/>
            <a:ext cx="8993875" cy="6469041"/>
          </a:xfrm>
          <a:prstGeom prst="roundRect">
            <a:avLst/>
          </a:prstGeom>
          <a:solidFill>
            <a:srgbClr val="F6C6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anose="05000000000000000000" pitchFamily="2" charset="2"/>
              <a:buChar char="ü"/>
            </a:pPr>
            <a:endParaRPr lang="hu-HU" sz="2800" dirty="0">
              <a:solidFill>
                <a:schemeClr val="tx1"/>
              </a:solidFill>
            </a:endParaRPr>
          </a:p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hu-HU" sz="2800" dirty="0">
                <a:solidFill>
                  <a:schemeClr val="tx1"/>
                </a:solidFill>
              </a:rPr>
              <a:t>Lehet-e mindig örülni? </a:t>
            </a:r>
          </a:p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hu-HU" sz="2800" dirty="0">
                <a:solidFill>
                  <a:schemeClr val="tx1"/>
                </a:solidFill>
              </a:rPr>
              <a:t>Mi mindenért lehetünk hálásak az életünkben?</a:t>
            </a:r>
          </a:p>
          <a:p>
            <a:pPr algn="ctr"/>
            <a:endParaRPr lang="hu-HU" sz="2800" dirty="0">
              <a:solidFill>
                <a:schemeClr val="tx1"/>
              </a:solidFill>
            </a:endParaRPr>
          </a:p>
          <a:p>
            <a:pPr algn="ctr"/>
            <a:r>
              <a:rPr lang="hu-HU" sz="2800" dirty="0">
                <a:solidFill>
                  <a:srgbClr val="FF0000"/>
                </a:solidFill>
              </a:rPr>
              <a:t>Egy amerikai igehirdető és motivációs tréner, Nick </a:t>
            </a:r>
            <a:r>
              <a:rPr lang="hu-HU" sz="2800" dirty="0" err="1">
                <a:solidFill>
                  <a:srgbClr val="FF0000"/>
                </a:solidFill>
              </a:rPr>
              <a:t>Vujicic</a:t>
            </a:r>
            <a:r>
              <a:rPr lang="hu-HU" sz="2800" dirty="0">
                <a:solidFill>
                  <a:srgbClr val="FF0000"/>
                </a:solidFill>
              </a:rPr>
              <a:t> története elgondolkodtathat bennünket. </a:t>
            </a:r>
          </a:p>
          <a:p>
            <a:pPr algn="ctr"/>
            <a:endParaRPr lang="hu-HU" sz="2800" dirty="0">
              <a:solidFill>
                <a:schemeClr val="tx1"/>
              </a:solidFill>
            </a:endParaRPr>
          </a:p>
          <a:p>
            <a:pPr algn="ctr"/>
            <a:r>
              <a:rPr lang="hu-HU" sz="2800" dirty="0">
                <a:solidFill>
                  <a:schemeClr val="tx1"/>
                </a:solidFill>
              </a:rPr>
              <a:t>Nézd meg ezt a videót! </a:t>
            </a:r>
          </a:p>
          <a:p>
            <a:pPr algn="ctr"/>
            <a:r>
              <a:rPr lang="hu-HU" sz="2800" dirty="0">
                <a:solidFill>
                  <a:schemeClr val="tx1"/>
                </a:solidFill>
              </a:rPr>
              <a:t>Hogyan mesélnéd el egy barátodnak, amit láttál? </a:t>
            </a:r>
          </a:p>
          <a:p>
            <a:pPr algn="ctr"/>
            <a:endParaRPr lang="hu-HU" sz="2800" dirty="0">
              <a:solidFill>
                <a:schemeClr val="tx1"/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478" y="0"/>
            <a:ext cx="2171028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426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media 1" title="Az élet értelme és célja – Nick Vujicic exkluzív">
            <a:hlinkClick r:id="" action="ppaction://media"/>
            <a:extLst>
              <a:ext uri="{FF2B5EF4-FFF2-40B4-BE49-F238E27FC236}">
                <a16:creationId xmlns:a16="http://schemas.microsoft.com/office/drawing/2014/main" id="{F3A355DA-1417-7BC8-D04E-CB642416CA9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65853" y="643467"/>
            <a:ext cx="9860293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219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302329" y="733246"/>
            <a:ext cx="956854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800" b="1" dirty="0"/>
              <a:t>Legyünk hálásak Istennek!</a:t>
            </a:r>
          </a:p>
          <a:p>
            <a:pPr algn="just"/>
            <a:endParaRPr lang="hu-HU" sz="2800" b="1" dirty="0"/>
          </a:p>
          <a:p>
            <a:pPr algn="just"/>
            <a:r>
              <a:rPr lang="hu-HU" sz="2800" dirty="0"/>
              <a:t>Minden nap sok-sok dolog történik velünk, amiért hálásak lehetünk. Hálát érezhetünk a körülöttünk lévő emberek felé. Ilyenkor használjuk gyakran ezt a szót: „Köszönöm”. Nemcsak az emberek felé, hanem Isten felé is kifejezhetjük a hálánkat. Gondoljunk csak arra, hogy mennyi mindennel ajándékozott meg minket! Tudsz példákat mondani rá? </a:t>
            </a:r>
          </a:p>
          <a:p>
            <a:pPr algn="just"/>
            <a:endParaRPr lang="hu-HU" sz="2800" dirty="0"/>
          </a:p>
          <a:p>
            <a:pPr algn="just"/>
            <a:r>
              <a:rPr lang="hu-HU" sz="2800" dirty="0"/>
              <a:t>A hálánkat kifejezzük, köszönetet mondunk Istennek imádságban. Minden helyzetben felfedezhetjük, hogy Isten jót akar nekünk. Ezt jelenti „mindenért” hálát adni. Ha hálásak vagyunk Istennek, örömmel tesszük meg, amit kér tőlünk.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643"/>
            <a:ext cx="2184776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055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904" y="185351"/>
            <a:ext cx="1138484" cy="1128658"/>
          </a:xfrm>
          <a:prstGeom prst="rect">
            <a:avLst/>
          </a:prstGeom>
        </p:spPr>
      </p:pic>
      <p:pic>
        <p:nvPicPr>
          <p:cNvPr id="3" name="Onlinemedia 2" title="Hála, hogy itt a csendes reggel">
            <a:hlinkClick r:id="" action="ppaction://media"/>
            <a:extLst>
              <a:ext uri="{FF2B5EF4-FFF2-40B4-BE49-F238E27FC236}">
                <a16:creationId xmlns:a16="http://schemas.microsoft.com/office/drawing/2014/main" id="{F3439AA0-9A8D-E2F1-EE24-61D28F89A26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485557" y="843005"/>
            <a:ext cx="10160000" cy="574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735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996CBB6-8D24-4FA5-A518-D9D878A408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F4E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E8857F7-F05F-4317-9D97-F35571819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nlinemedia 1" title="Pont - Esti hála">
            <a:hlinkClick r:id="" action="ppaction://media"/>
            <a:extLst>
              <a:ext uri="{FF2B5EF4-FFF2-40B4-BE49-F238E27FC236}">
                <a16:creationId xmlns:a16="http://schemas.microsoft.com/office/drawing/2014/main" id="{21431CF3-F7D8-E438-9C03-5B7B95E4D4F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594334" y="804333"/>
            <a:ext cx="7025502" cy="526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861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Nagyvárosi">
  <a:themeElements>
    <a:clrScheme name="Nagyvárosi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agyvárosi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TM03457491[[fn=Nagyvárosi]]</Template>
  <TotalTime>2057</TotalTime>
  <Words>465</Words>
  <Application>Microsoft Office PowerPoint</Application>
  <PresentationFormat>Bredbild</PresentationFormat>
  <Paragraphs>50</Paragraphs>
  <Slides>13</Slides>
  <Notes>0</Notes>
  <HiddenSlides>0</HiddenSlides>
  <MMClips>3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13</vt:i4>
      </vt:variant>
    </vt:vector>
  </HeadingPairs>
  <TitlesOfParts>
    <vt:vector size="17" baseType="lpstr">
      <vt:lpstr>Arial</vt:lpstr>
      <vt:lpstr>Calibri</vt:lpstr>
      <vt:lpstr>Wingdings</vt:lpstr>
      <vt:lpstr>Nagyvárosi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Zimányi Noémi</dc:creator>
  <cp:lastModifiedBy>Melinda Gal</cp:lastModifiedBy>
  <cp:revision>240</cp:revision>
  <dcterms:created xsi:type="dcterms:W3CDTF">2020-03-16T06:58:02Z</dcterms:created>
  <dcterms:modified xsi:type="dcterms:W3CDTF">2026-04-10T05:32:15Z</dcterms:modified>
</cp:coreProperties>
</file>