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340" r:id="rId2"/>
    <p:sldId id="310" r:id="rId3"/>
    <p:sldId id="343" r:id="rId4"/>
    <p:sldId id="348" r:id="rId5"/>
    <p:sldId id="344" r:id="rId6"/>
    <p:sldId id="345" r:id="rId7"/>
    <p:sldId id="346" r:id="rId8"/>
    <p:sldId id="347" r:id="rId9"/>
    <p:sldId id="341" r:id="rId10"/>
    <p:sldId id="337" r:id="rId11"/>
    <p:sldId id="327" r:id="rId12"/>
    <p:sldId id="342" r:id="rId13"/>
    <p:sldId id="333" r:id="rId14"/>
    <p:sldId id="339" r:id="rId15"/>
    <p:sldId id="336" r:id="rId16"/>
    <p:sldId id="334" r:id="rId17"/>
    <p:sldId id="338" r:id="rId18"/>
    <p:sldId id="326" r:id="rId19"/>
  </p:sldIdLst>
  <p:sldSz cx="12192000" cy="6858000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D097"/>
    <a:srgbClr val="F6C6ED"/>
    <a:srgbClr val="A51B8B"/>
    <a:srgbClr val="AE2E51"/>
    <a:srgbClr val="F1B051"/>
    <a:srgbClr val="CAEBFB"/>
    <a:srgbClr val="C5B79B"/>
    <a:srgbClr val="FDFA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346" autoAdjust="0"/>
    <p:restoredTop sz="94660"/>
  </p:normalViewPr>
  <p:slideViewPr>
    <p:cSldViewPr snapToGrid="0">
      <p:cViewPr varScale="1">
        <p:scale>
          <a:sx n="52" d="100"/>
          <a:sy n="52" d="100"/>
        </p:scale>
        <p:origin x="91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fld id="{03EFA43C-7CD0-476F-9479-9BA0E1D80254}" type="datetimeFigureOut">
              <a:rPr lang="hu-HU" smtClean="0"/>
              <a:pPr>
                <a:defRPr/>
              </a:pPr>
              <a:t>2026. 03. 27.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pPr>
              <a:defRPr/>
            </a:pPr>
            <a:fld id="{C2478477-50A6-4CD3-A0B5-45EB0F41966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568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FAE8DF-808F-4D63-8F45-975A037C07F9}" type="datetimeFigureOut">
              <a:rPr lang="hu-HU" smtClean="0"/>
              <a:pPr>
                <a:defRPr/>
              </a:pPr>
              <a:t>2026. 03. 27.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E1B54D-24B6-4722-A911-3EF28A747D0B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59146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2B1934-D7B2-402C-A23B-178A912D182F}" type="datetimeFigureOut">
              <a:rPr lang="hu-HU" smtClean="0"/>
              <a:pPr>
                <a:defRPr/>
              </a:pPr>
              <a:t>2026. 03. 27.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24D389-DE5D-4554-B04A-394355CDF29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6313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DCC7A-34A9-49AA-AC9C-C70CEDB3C21D}" type="datetimeFigureOut">
              <a:rPr lang="hu-HU" smtClean="0"/>
              <a:pPr>
                <a:defRPr/>
              </a:pPr>
              <a:t>2026. 03. 27.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C08A8A-D35B-45D9-A2BE-0AF7EEE9877B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9109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E38F00-DF8F-4245-9EE6-242C680CA9F4}" type="datetimeFigureOut">
              <a:rPr lang="hu-HU" smtClean="0"/>
              <a:pPr>
                <a:defRPr/>
              </a:pPr>
              <a:t>2026. 03. 27.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8D9097-46FF-478D-A8AD-7B434A86400F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80419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B43B1A-64EA-4E71-B497-4DF827958F2F}" type="datetimeFigureOut">
              <a:rPr lang="hu-HU" smtClean="0"/>
              <a:pPr>
                <a:defRPr/>
              </a:pPr>
              <a:t>2026. 03. 27.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0CB6A4-9FD7-422B-9018-603747245EE8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0827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2C60FA-38EE-48ED-8771-8B67405B21A0}" type="datetimeFigureOut">
              <a:rPr lang="hu-HU" smtClean="0"/>
              <a:pPr>
                <a:defRPr/>
              </a:pPr>
              <a:t>2026. 03. 27.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B4D16F-CF92-476A-B935-9293DE79692D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2103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CEB10F-ECEF-4115-95E2-DB87E9E69DFF}" type="datetimeFigureOut">
              <a:rPr lang="hu-HU" smtClean="0"/>
              <a:pPr>
                <a:defRPr/>
              </a:pPr>
              <a:t>2026. 03. 27.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966A2F-0CB6-4D49-91FF-C2DA7FEB33E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2955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1067F1-9641-4661-8CE2-E4C09572765B}" type="datetimeFigureOut">
              <a:rPr lang="hu-HU" smtClean="0"/>
              <a:pPr>
                <a:defRPr/>
              </a:pPr>
              <a:t>2026. 03. 27.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DCA7D1-8A40-4F2E-8D20-7D17394E0BBB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74033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E31B7E-5F56-4253-8C41-BB7AC008ACFB}" type="datetimeFigureOut">
              <a:rPr lang="hu-HU" smtClean="0"/>
              <a:pPr>
                <a:defRPr/>
              </a:pPr>
              <a:t>2026. 03. 27.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653D7EDD-368C-4422-89F6-7C925E097173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8677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fld id="{539BFC40-85D5-422D-90F3-2BFCE4F33283}" type="datetimeFigureOut">
              <a:rPr lang="hu-HU" smtClean="0"/>
              <a:pPr>
                <a:defRPr/>
              </a:pPr>
              <a:t>2026. 03. 27.</a:t>
            </a:fld>
            <a:endParaRPr lang="hu-H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pPr>
              <a:defRPr/>
            </a:pPr>
            <a:fld id="{C207A083-9F1D-4A07-AAD3-9854E9D2A71B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907451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56000">
              <a:schemeClr val="accent3">
                <a:lumMod val="60000"/>
                <a:lumOff val="4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>
              <a:defRPr/>
            </a:pPr>
            <a:fld id="{B9AC888E-8510-46EE-8DFB-50527AC3FC9B}" type="datetimeFigureOut">
              <a:rPr lang="hu-HU" smtClean="0"/>
              <a:pPr>
                <a:defRPr/>
              </a:pPr>
              <a:t>2026. 03. 27.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B6F41E3B-6962-4596-97E0-2AA214D940BE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7771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learningapps.org/watch?v=prkdmorz520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abibliamindenkie.hu/uj/MAT/28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riMDCwz6Nbg?feature=oembe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zbR0Cqvx19Y?feature=oembed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xg9SSjFsz4A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zis 2"/>
          <p:cNvSpPr/>
          <p:nvPr/>
        </p:nvSpPr>
        <p:spPr>
          <a:xfrm>
            <a:off x="112534" y="194203"/>
            <a:ext cx="3589760" cy="2885155"/>
          </a:xfrm>
          <a:prstGeom prst="ellipse">
            <a:avLst/>
          </a:prstGeom>
          <a:solidFill>
            <a:srgbClr val="F7D0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ÁLDÁS, BÉKESSÉG!</a:t>
            </a:r>
          </a:p>
          <a:p>
            <a:pPr algn="ctr"/>
            <a:endParaRPr lang="hu-HU" sz="2400" b="1" dirty="0">
              <a:solidFill>
                <a:srgbClr val="AE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zövegdoboz 5"/>
          <p:cNvSpPr txBox="1">
            <a:spLocks noChangeArrowheads="1"/>
          </p:cNvSpPr>
          <p:nvPr/>
        </p:nvSpPr>
        <p:spPr bwMode="auto">
          <a:xfrm>
            <a:off x="418923" y="3360915"/>
            <a:ext cx="11691257" cy="2800767"/>
          </a:xfrm>
          <a:prstGeom prst="rect">
            <a:avLst/>
          </a:prstGeom>
          <a:gradFill>
            <a:gsLst>
              <a:gs pos="0">
                <a:srgbClr val="AE2E51"/>
              </a:gs>
              <a:gs pos="74000">
                <a:schemeClr val="accent1">
                  <a:lumMod val="45000"/>
                  <a:lumOff val="55000"/>
                </a:schemeClr>
              </a:gs>
              <a:gs pos="1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u-HU" altLang="hu-HU" sz="4400" dirty="0">
                <a:cs typeface="Arial" panose="020B0604020202020204" pitchFamily="34" charset="0"/>
              </a:rPr>
              <a:t>A mai óra témája:</a:t>
            </a:r>
          </a:p>
          <a:p>
            <a:pPr algn="ctr" eaLnBrk="1" hangingPunct="1"/>
            <a:r>
              <a:rPr lang="hu-HU" altLang="hu-HU" sz="4400" dirty="0">
                <a:solidFill>
                  <a:srgbClr val="AE2E51"/>
                </a:solidFill>
                <a:cs typeface="Arial" panose="020B0604020202020204" pitchFamily="34" charset="0"/>
              </a:rPr>
              <a:t>„Feltámadt az Úr! Bizonnyal feltámadt!”</a:t>
            </a:r>
          </a:p>
          <a:p>
            <a:pPr algn="ctr" eaLnBrk="1" hangingPunct="1"/>
            <a:endParaRPr lang="hu-HU" altLang="hu-HU" sz="4400" dirty="0">
              <a:solidFill>
                <a:srgbClr val="AE2E51"/>
              </a:solidFill>
              <a:cs typeface="Arial" panose="020B0604020202020204" pitchFamily="34" charset="0"/>
            </a:endParaRPr>
          </a:p>
          <a:p>
            <a:pPr algn="ctr" eaLnBrk="1" hangingPunct="1"/>
            <a:r>
              <a:rPr lang="hu-HU" altLang="hu-HU" sz="4400" dirty="0">
                <a:cs typeface="Arial" panose="020B0604020202020204" pitchFamily="34" charset="0"/>
              </a:rPr>
              <a:t>Jézus Krisztus feltámadása</a:t>
            </a:r>
            <a:endParaRPr lang="hu-HU" altLang="hu-HU" sz="4000" dirty="0">
              <a:cs typeface="Arial" panose="020B0604020202020204" pitchFamily="34" charset="0"/>
            </a:endParaRPr>
          </a:p>
        </p:txBody>
      </p:sp>
      <p:sp>
        <p:nvSpPr>
          <p:cNvPr id="5" name="Ellips 4">
            <a:extLst>
              <a:ext uri="{FF2B5EF4-FFF2-40B4-BE49-F238E27FC236}">
                <a16:creationId xmlns:a16="http://schemas.microsoft.com/office/drawing/2014/main" id="{36C18FF6-2C95-2E1C-AB4B-9E03A4FCF3CD}"/>
              </a:ext>
            </a:extLst>
          </p:cNvPr>
          <p:cNvSpPr/>
          <p:nvPr/>
        </p:nvSpPr>
        <p:spPr>
          <a:xfrm>
            <a:off x="3867665" y="194202"/>
            <a:ext cx="3744098" cy="2885155"/>
          </a:xfrm>
          <a:prstGeom prst="ellipse">
            <a:avLst/>
          </a:prstGeom>
          <a:ln>
            <a:solidFill>
              <a:srgbClr val="F7D09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/>
              <a:t>ERŐS VÁR A MI ISTENÜNK!</a:t>
            </a:r>
            <a:endParaRPr lang="sv-SE" sz="2400" b="1" dirty="0"/>
          </a:p>
        </p:txBody>
      </p:sp>
      <p:sp>
        <p:nvSpPr>
          <p:cNvPr id="6" name="Ellips 5">
            <a:extLst>
              <a:ext uri="{FF2B5EF4-FFF2-40B4-BE49-F238E27FC236}">
                <a16:creationId xmlns:a16="http://schemas.microsoft.com/office/drawing/2014/main" id="{CCC8D601-8F7C-62EC-7B1B-8163CCD56664}"/>
              </a:ext>
            </a:extLst>
          </p:cNvPr>
          <p:cNvSpPr/>
          <p:nvPr/>
        </p:nvSpPr>
        <p:spPr>
          <a:xfrm>
            <a:off x="8068962" y="321275"/>
            <a:ext cx="3880022" cy="2758081"/>
          </a:xfrm>
          <a:prstGeom prst="ellipse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>
                <a:solidFill>
                  <a:schemeClr val="tx2"/>
                </a:solidFill>
              </a:rPr>
              <a:t>DICSÉRTESSÉK A JÉZUS KRISZTUS!</a:t>
            </a:r>
            <a:endParaRPr lang="sv-SE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537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kerekített téglalap 3"/>
          <p:cNvSpPr/>
          <p:nvPr/>
        </p:nvSpPr>
        <p:spPr>
          <a:xfrm>
            <a:off x="489857" y="2302326"/>
            <a:ext cx="8098972" cy="447403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Emlékszel még arra, hogy mi történt Jézussal nagypénteken? Szenvedett értünk, emberekért és vállalta a halált. De vajon mi történt utána?</a:t>
            </a:r>
          </a:p>
          <a:p>
            <a:pPr algn="ctr"/>
            <a:r>
              <a:rPr lang="hu-H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Nyomozz a feladatban található információk segítségével!</a:t>
            </a:r>
            <a:r>
              <a:rPr lang="hu-H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hu-H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Gyűjtsd</a:t>
            </a:r>
            <a:r>
              <a:rPr lang="hu-H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össze az összes nyomot!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146956"/>
            <a:ext cx="4033157" cy="3187121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193285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84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kerekített téglalap 2"/>
          <p:cNvSpPr/>
          <p:nvPr/>
        </p:nvSpPr>
        <p:spPr>
          <a:xfrm>
            <a:off x="1975757" y="179614"/>
            <a:ext cx="10216244" cy="64008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hu-H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hu-H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 történt Jézussal húsvét hajnalban?</a:t>
            </a:r>
            <a:endParaRPr lang="hu-H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hu-H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Nagypénteken sírboltba helyezték el Jézus testét</a:t>
            </a:r>
            <a:r>
              <a:rPr lang="hu-HU" sz="3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hu-H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Majd a zsidók szombatja következett. A tanítványok vártak és nem tudták, hogy mi lesz velük ezután. Aztán elmúlt a szombat és két asszony elindult Jézus sírjához. Mi történt velük? Milyen meglepő dolgot találtak ott? Megtudhatod, ha elolvasod az alábbi részletet a Bibliádból! Olvasás közben figyelj a történetben lévő érzésekre! </a:t>
            </a:r>
          </a:p>
          <a:p>
            <a:pPr algn="ctr">
              <a:defRPr/>
            </a:pPr>
            <a:r>
              <a:rPr lang="hu-HU" sz="40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Máté evangéliuma 28,1-10</a:t>
            </a:r>
            <a:endParaRPr lang="hu-HU" sz="4000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hu-HU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defRPr/>
            </a:pPr>
            <a:endParaRPr lang="hu-HU" sz="3200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br>
              <a:rPr lang="hu-H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hu-H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Kép 12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614"/>
            <a:ext cx="1779814" cy="1743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4918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29F4D844-DC6F-6D66-3707-78FD2C3EC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8670" y="200671"/>
            <a:ext cx="9588844" cy="660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649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1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98"/>
            <a:ext cx="1779814" cy="1743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179614" y="2045641"/>
            <a:ext cx="11136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endParaRPr lang="hu-HU" sz="2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669472" y="1805327"/>
            <a:ext cx="1103811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hu-HU" sz="2800" dirty="0"/>
              <a:t>Jézus  egy  másik  bibliai  Igében  a  földbe  vetett  búzaszemhez  hasonlítja  halálát  és  feltámadását.  (János  12,24) 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hu-HU" sz="2800" dirty="0">
                <a:solidFill>
                  <a:srgbClr val="7030A0"/>
                </a:solidFill>
              </a:rPr>
              <a:t>Nem véletlenül! A  búzaszemet el kell vetni, „meg kell halnia” ahhoz, hogy kikeljen, és sokszoros termést hozzon. Az egy elvetett szemből sok új lesz.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hu-HU" sz="2800" dirty="0">
                <a:solidFill>
                  <a:schemeClr val="accent3">
                    <a:lumMod val="50000"/>
                  </a:schemeClr>
                </a:solidFill>
              </a:rPr>
              <a:t>Jézus  azért  halt  meg,  hogy  feltámadása  által  sokaknak  új  élete  lehessen. 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hu-HU" sz="2800" dirty="0">
                <a:solidFill>
                  <a:srgbClr val="002060"/>
                </a:solidFill>
              </a:rPr>
              <a:t>Ezért  a  keresztyén  ember  számára  a  húsvét  ünnepének  legfontosabb  üzenete  az,  hogy  Jézus feltámadt.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hu-HU" sz="2800" dirty="0">
                <a:solidFill>
                  <a:schemeClr val="bg2">
                    <a:lumMod val="25000"/>
                  </a:schemeClr>
                </a:solidFill>
              </a:rPr>
              <a:t>Jézus él és mindazoknak, akik hisznek benne, örök életet ajándékoz.</a:t>
            </a:r>
          </a:p>
        </p:txBody>
      </p:sp>
      <p:sp>
        <p:nvSpPr>
          <p:cNvPr id="5" name="Lekerekített téglalap 4"/>
          <p:cNvSpPr/>
          <p:nvPr/>
        </p:nvSpPr>
        <p:spPr>
          <a:xfrm>
            <a:off x="2269671" y="300075"/>
            <a:ext cx="7217229" cy="97971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Feltámadt az Úr! Jézus él!  </a:t>
            </a:r>
          </a:p>
        </p:txBody>
      </p:sp>
    </p:spTree>
    <p:extLst>
      <p:ext uri="{BB962C8B-B14F-4D97-AF65-F5344CB8AC3E}">
        <p14:creationId xmlns:p14="http://schemas.microsoft.com/office/powerpoint/2010/main" val="1566848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1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98"/>
            <a:ext cx="1779814" cy="1743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179614" y="2045641"/>
            <a:ext cx="11136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endParaRPr lang="hu-HU" sz="2800" dirty="0"/>
          </a:p>
        </p:txBody>
      </p:sp>
      <p:sp>
        <p:nvSpPr>
          <p:cNvPr id="5" name="Lekerekített téglalap 4"/>
          <p:cNvSpPr/>
          <p:nvPr/>
        </p:nvSpPr>
        <p:spPr>
          <a:xfrm>
            <a:off x="2269671" y="300074"/>
            <a:ext cx="8360229" cy="113683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Feltámadt az Úr! Jézus él!  </a:t>
            </a:r>
          </a:p>
        </p:txBody>
      </p:sp>
      <p:sp>
        <p:nvSpPr>
          <p:cNvPr id="2" name="Téglalap 1"/>
          <p:cNvSpPr/>
          <p:nvPr/>
        </p:nvSpPr>
        <p:spPr>
          <a:xfrm>
            <a:off x="179614" y="2045642"/>
            <a:ext cx="1113608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dirty="0"/>
              <a:t>Jézus halálával és feltámadásával győzött a bűn és a halál fölött. Ez a győzelem nekünk a következőket jelenti:</a:t>
            </a:r>
          </a:p>
          <a:p>
            <a:endParaRPr lang="hu-HU" sz="3200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hu-HU" sz="3200" dirty="0"/>
              <a:t>ha Benne hiszünk, Isten megbocsát és úgy tekint ránk, mintha bűntelen, igaz emberek lennénk.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hu-HU" sz="3200" dirty="0"/>
              <a:t> a mi halálunk sem végleges, minket is feltámaszt a halálból, örök életet ajándékoz.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hu-HU" sz="3200" dirty="0"/>
              <a:t>segít abban, hogy változzunk, megújuljunk. Egy új élet lehetőségét adja a számunkra. </a:t>
            </a:r>
          </a:p>
        </p:txBody>
      </p:sp>
    </p:spTree>
    <p:extLst>
      <p:ext uri="{BB962C8B-B14F-4D97-AF65-F5344CB8AC3E}">
        <p14:creationId xmlns:p14="http://schemas.microsoft.com/office/powerpoint/2010/main" val="941197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41" y="146991"/>
            <a:ext cx="2161598" cy="2160000"/>
          </a:xfrm>
          <a:prstGeom prst="rect">
            <a:avLst/>
          </a:prstGeom>
        </p:spPr>
      </p:pic>
      <p:sp>
        <p:nvSpPr>
          <p:cNvPr id="3" name="Lekerekített téglalap 2"/>
          <p:cNvSpPr/>
          <p:nvPr/>
        </p:nvSpPr>
        <p:spPr>
          <a:xfrm>
            <a:off x="2545490" y="1278264"/>
            <a:ext cx="9136057" cy="4301472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u-HU" sz="3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Neked is lehet ilyen boldog és örömteli húsvétod! Jézus él és velünk van ma is!</a:t>
            </a:r>
          </a:p>
          <a:p>
            <a:pPr algn="ctr"/>
            <a:r>
              <a:rPr lang="hu-HU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 is átadhatod ezt az üzenetet! Kinek mesélnél róla?</a:t>
            </a:r>
          </a:p>
        </p:txBody>
      </p:sp>
    </p:spTree>
    <p:extLst>
      <p:ext uri="{BB962C8B-B14F-4D97-AF65-F5344CB8AC3E}">
        <p14:creationId xmlns:p14="http://schemas.microsoft.com/office/powerpoint/2010/main" val="3714080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kerekített téglalap 3"/>
          <p:cNvSpPr/>
          <p:nvPr/>
        </p:nvSpPr>
        <p:spPr>
          <a:xfrm>
            <a:off x="319087" y="4283302"/>
            <a:ext cx="10882313" cy="257469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14350" indent="-514350" algn="ctr" eaLnBrk="1" fontAlgn="auto" hangingPunct="1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hu-H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Olvasd el Isten üzenetét és ízlelgesd magadban! Mit jelent ez a számodra?</a:t>
            </a:r>
          </a:p>
          <a:p>
            <a:pPr marL="514350" indent="-514350" algn="ctr" eaLnBrk="1" fontAlgn="auto" hangingPunct="1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hu-H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Készíts egy húsvéti képeslapot (rajzolhatsz, festhetsz, ragaszthatsz rá szabadon) és írd rá ezt az Igét!</a:t>
            </a:r>
          </a:p>
          <a:p>
            <a:pPr marL="514350" indent="-51435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hu-H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tovább az Igét valakinek!</a:t>
            </a:r>
          </a:p>
          <a:p>
            <a:pPr marL="514350" indent="-514350" algn="ctr" eaLnBrk="1" fontAlgn="auto" hangingPunct="1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endParaRPr lang="hu-H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Névtábla 2"/>
          <p:cNvSpPr/>
          <p:nvPr/>
        </p:nvSpPr>
        <p:spPr>
          <a:xfrm>
            <a:off x="2596243" y="0"/>
            <a:ext cx="9465128" cy="4283302"/>
          </a:xfrm>
          <a:prstGeom prst="plaqu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Jézus mondja: </a:t>
            </a:r>
          </a:p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„Én vagyok a feltámadás és az élet, aki hisz </a:t>
            </a:r>
            <a:r>
              <a:rPr lang="hu-HU" sz="3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énbennem</a:t>
            </a:r>
            <a:r>
              <a:rPr lang="hu-HU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ha meghal is, él;</a:t>
            </a:r>
          </a:p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és aki él, és hisz </a:t>
            </a:r>
            <a:r>
              <a:rPr lang="hu-HU" sz="3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énbennem</a:t>
            </a:r>
            <a:r>
              <a:rPr lang="hu-HU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az nem hal meg soha. Hiszed-e ezt?”</a:t>
            </a:r>
          </a:p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János evangéliuma 11,25-26 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88" y="457788"/>
            <a:ext cx="2154702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23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zis buborék 1"/>
          <p:cNvSpPr/>
          <p:nvPr/>
        </p:nvSpPr>
        <p:spPr>
          <a:xfrm>
            <a:off x="4049485" y="3200400"/>
            <a:ext cx="3673929" cy="1894114"/>
          </a:xfrm>
          <a:prstGeom prst="wedgeEllipse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Feltámadt az Úr!</a:t>
            </a:r>
          </a:p>
        </p:txBody>
      </p:sp>
      <p:sp>
        <p:nvSpPr>
          <p:cNvPr id="5" name="Mosolygó arc 4"/>
          <p:cNvSpPr/>
          <p:nvPr/>
        </p:nvSpPr>
        <p:spPr>
          <a:xfrm>
            <a:off x="2922813" y="4572000"/>
            <a:ext cx="1992086" cy="2106386"/>
          </a:xfrm>
          <a:prstGeom prst="smileyFace">
            <a:avLst/>
          </a:prstGeom>
          <a:solidFill>
            <a:srgbClr val="F6C6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Mosolygó arc 6"/>
          <p:cNvSpPr/>
          <p:nvPr/>
        </p:nvSpPr>
        <p:spPr>
          <a:xfrm>
            <a:off x="9780815" y="4572000"/>
            <a:ext cx="1992086" cy="2106386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Lekerekített téglalapbuborék 7"/>
          <p:cNvSpPr/>
          <p:nvPr/>
        </p:nvSpPr>
        <p:spPr>
          <a:xfrm>
            <a:off x="7723414" y="2824843"/>
            <a:ext cx="3265715" cy="1698171"/>
          </a:xfrm>
          <a:prstGeom prst="wedgeRoundRectCallout">
            <a:avLst>
              <a:gd name="adj1" fmla="val -21333"/>
              <a:gd name="adj2" fmla="val 75962"/>
              <a:gd name="adj3" fmla="val 16667"/>
            </a:avLst>
          </a:prstGeom>
          <a:solidFill>
            <a:srgbClr val="F7D0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Bizonnyal feltámadt!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2579914" y="338078"/>
            <a:ext cx="89643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/>
              <a:t>Tudod-e? </a:t>
            </a:r>
            <a:r>
              <a:rPr lang="hu-HU" sz="3600" dirty="0"/>
              <a:t>Az örömhírre emlékezve így köszöntötték régen egymást a keresztyén emberek húsvét reggelén. </a:t>
            </a:r>
          </a:p>
          <a:p>
            <a:r>
              <a:rPr lang="hu-HU" sz="3600" dirty="0"/>
              <a:t>Ezen a húsvéton te is köszöntheted így a körülötted lévőket!</a:t>
            </a:r>
            <a:endParaRPr lang="hu-HU" sz="3600" b="1" dirty="0"/>
          </a:p>
        </p:txBody>
      </p:sp>
      <p:pic>
        <p:nvPicPr>
          <p:cNvPr id="10" name="Kép 9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39956" y="186214"/>
            <a:ext cx="1854389" cy="203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93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11756" y="221835"/>
            <a:ext cx="2123230" cy="1834119"/>
          </a:xfrm>
          <a:prstGeom prst="rect">
            <a:avLst/>
          </a:prstGeom>
        </p:spPr>
      </p:pic>
      <p:sp>
        <p:nvSpPr>
          <p:cNvPr id="10" name="Téglalap 9"/>
          <p:cNvSpPr/>
          <p:nvPr/>
        </p:nvSpPr>
        <p:spPr>
          <a:xfrm>
            <a:off x="6096000" y="5960218"/>
            <a:ext cx="6096000" cy="707886"/>
          </a:xfrm>
          <a:prstGeom prst="rect">
            <a:avLst/>
          </a:prstGeom>
          <a:ln w="50800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hu-HU" sz="4000" dirty="0">
                <a:solidFill>
                  <a:srgbClr val="AE2E51"/>
                </a:solidFill>
                <a:latin typeface="Arial" panose="020B0604020202020204"/>
                <a:cs typeface="Times New Roman" panose="02020603050405020304" pitchFamily="18" charset="0"/>
              </a:rPr>
              <a:t>Isten áldjon!</a:t>
            </a:r>
            <a:endParaRPr kumimoji="0" lang="hu-HU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kercs vízszintesen 2"/>
          <p:cNvSpPr/>
          <p:nvPr/>
        </p:nvSpPr>
        <p:spPr>
          <a:xfrm>
            <a:off x="3037114" y="114590"/>
            <a:ext cx="8997044" cy="6272561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Miatyánk, aki a mennyekben vagy.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Szenteltessék meg a te neved, jöjjön el a te országod,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legyen meg a te akaratod, amint a mennyben úgy a földön is.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Mindennapi kenyerünket add meg nekünk ma,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És bocsásd meg vétkeinket, minképpen mi is megbocsátunk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az ellenünk vétkezőknek.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És ne vigy minket kísértésbe, de szabadíts meg a gonosztól,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Mert Tiéd az ország, a hatalom, és a dicsőség</a:t>
            </a:r>
            <a:r>
              <a:rPr lang="hu-HU" sz="24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kumimoji="0" lang="hu-HU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mindörökké.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					Ámen. </a:t>
            </a:r>
          </a:p>
        </p:txBody>
      </p:sp>
    </p:spTree>
    <p:extLst>
      <p:ext uri="{BB962C8B-B14F-4D97-AF65-F5344CB8AC3E}">
        <p14:creationId xmlns:p14="http://schemas.microsoft.com/office/powerpoint/2010/main" val="3736700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Kép 7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63500"/>
            <a:ext cx="212248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Szövegdoboz 4"/>
          <p:cNvSpPr txBox="1">
            <a:spLocks noChangeArrowheads="1"/>
          </p:cNvSpPr>
          <p:nvPr/>
        </p:nvSpPr>
        <p:spPr bwMode="auto">
          <a:xfrm>
            <a:off x="1193800" y="2790825"/>
            <a:ext cx="50244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u-HU" altLang="hu-HU" sz="3200" dirty="0">
                <a:solidFill>
                  <a:srgbClr val="000000"/>
                </a:solidFill>
                <a:cs typeface="Arial" panose="020B0604020202020204" pitchFamily="34" charset="0"/>
              </a:rPr>
              <a:t>Óra eleji imádság</a:t>
            </a:r>
          </a:p>
        </p:txBody>
      </p:sp>
      <p:pic>
        <p:nvPicPr>
          <p:cNvPr id="19460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638" y="873125"/>
            <a:ext cx="5380037" cy="540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media 1" title="Az utolsó vacsora (1. rész)">
            <a:hlinkClick r:id="" action="ppaction://media"/>
            <a:extLst>
              <a:ext uri="{FF2B5EF4-FFF2-40B4-BE49-F238E27FC236}">
                <a16:creationId xmlns:a16="http://schemas.microsoft.com/office/drawing/2014/main" id="{9175194E-353A-D653-CF02-45F7EAF45E9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88973" y="358346"/>
            <a:ext cx="8188411" cy="614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641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media 1" title="Az utolcsó vacsora (2. rész)">
            <a:hlinkClick r:id="" action="ppaction://media"/>
            <a:extLst>
              <a:ext uri="{FF2B5EF4-FFF2-40B4-BE49-F238E27FC236}">
                <a16:creationId xmlns:a16="http://schemas.microsoft.com/office/drawing/2014/main" id="{BB60CFC6-D044-25E4-CA76-4019364B8D5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76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CDAC8572-995D-C7E2-75C4-8508A071681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32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B326922C-E7AD-4FDA-4193-2B2CEBAFC44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792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CF62D31B-6630-068A-009F-36A6D282023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370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ECE30C7F-5CD9-9269-3440-7E50435FB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1850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755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43EFC75-D61F-4CEA-9817-11CC86030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9BF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02F3DD-3E32-4AF8-BFA1-D131A6B4B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F9BF69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nlinemedia 1" title="A sír üres">
            <a:hlinkClick r:id="" action="ppaction://media"/>
            <a:extLst>
              <a:ext uri="{FF2B5EF4-FFF2-40B4-BE49-F238E27FC236}">
                <a16:creationId xmlns:a16="http://schemas.microsoft.com/office/drawing/2014/main" id="{5C363701-EC69-4EC2-E15A-5A14D3CA7CD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86638" y="796978"/>
            <a:ext cx="7018725" cy="526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1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agyvárosi">
  <a:themeElements>
    <a:clrScheme name="Nagyvárosi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Nagyvárosi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agyvárosi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TM03457491[[fn=Nagyvárosi]]</Template>
  <TotalTime>1591</TotalTime>
  <Words>559</Words>
  <Application>Microsoft Office PowerPoint</Application>
  <PresentationFormat>Bredbild</PresentationFormat>
  <Paragraphs>57</Paragraphs>
  <Slides>18</Slides>
  <Notes>0</Notes>
  <HiddenSlides>0</HiddenSlides>
  <MMClips>3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18</vt:i4>
      </vt:variant>
    </vt:vector>
  </HeadingPairs>
  <TitlesOfParts>
    <vt:vector size="23" baseType="lpstr">
      <vt:lpstr>Arial</vt:lpstr>
      <vt:lpstr>Calibri Light</vt:lpstr>
      <vt:lpstr>Times New Roman</vt:lpstr>
      <vt:lpstr>Wingdings</vt:lpstr>
      <vt:lpstr>Nagyvárosi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Zimányi Noémi</dc:creator>
  <cp:lastModifiedBy>Melinda Gal</cp:lastModifiedBy>
  <cp:revision>203</cp:revision>
  <dcterms:created xsi:type="dcterms:W3CDTF">2020-03-16T06:58:02Z</dcterms:created>
  <dcterms:modified xsi:type="dcterms:W3CDTF">2026-03-27T06:13:14Z</dcterms:modified>
</cp:coreProperties>
</file>