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1"/>
  </p:notesMasterIdLst>
  <p:sldIdLst>
    <p:sldId id="340" r:id="rId2"/>
    <p:sldId id="310" r:id="rId3"/>
    <p:sldId id="346" r:id="rId4"/>
    <p:sldId id="353" r:id="rId5"/>
    <p:sldId id="359" r:id="rId6"/>
    <p:sldId id="358" r:id="rId7"/>
    <p:sldId id="362" r:id="rId8"/>
    <p:sldId id="366" r:id="rId9"/>
    <p:sldId id="367" r:id="rId10"/>
    <p:sldId id="368" r:id="rId11"/>
    <p:sldId id="369" r:id="rId12"/>
    <p:sldId id="360" r:id="rId13"/>
    <p:sldId id="363" r:id="rId14"/>
    <p:sldId id="361" r:id="rId15"/>
    <p:sldId id="354" r:id="rId16"/>
    <p:sldId id="364" r:id="rId17"/>
    <p:sldId id="357" r:id="rId18"/>
    <p:sldId id="365" r:id="rId19"/>
    <p:sldId id="326" r:id="rId20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097"/>
    <a:srgbClr val="F1B051"/>
    <a:srgbClr val="F6C6ED"/>
    <a:srgbClr val="FDFAE2"/>
    <a:srgbClr val="AE2E51"/>
    <a:srgbClr val="A51B8B"/>
    <a:srgbClr val="CAEBFB"/>
    <a:srgbClr val="C5B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345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2026. 03. 18.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eformata.sk/data/attachments/2017/01/15/399.mp3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4Xqyp8kTQv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wordwall.net/hu/resource/146393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4339930" y="181846"/>
            <a:ext cx="3271603" cy="2883658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Dícsértessék a Jézus Krisztus</a:t>
            </a:r>
            <a:r>
              <a:rPr lang="sv-SE" sz="2400" b="1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161867" y="181846"/>
            <a:ext cx="3510536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 vár a mi Istenünk!</a:t>
            </a:r>
          </a:p>
          <a:p>
            <a:pPr algn="ctr"/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418923" y="3360915"/>
            <a:ext cx="11691257" cy="1446550"/>
          </a:xfrm>
          <a:prstGeom prst="rect">
            <a:avLst/>
          </a:prstGeom>
          <a:gradFill>
            <a:gsLst>
              <a:gs pos="0">
                <a:srgbClr val="AE2E51"/>
              </a:gs>
              <a:gs pos="74000">
                <a:schemeClr val="accent1">
                  <a:lumMod val="45000"/>
                  <a:lumOff val="55000"/>
                </a:schemeClr>
              </a:gs>
              <a:gs pos="1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4400" dirty="0">
                <a:cs typeface="Arial" panose="020B0604020202020204" pitchFamily="34" charset="0"/>
              </a:rPr>
              <a:t>A mai óra témája:</a:t>
            </a:r>
          </a:p>
          <a:p>
            <a:pPr algn="ctr" eaLnBrk="1" hangingPunct="1"/>
            <a:r>
              <a:rPr lang="hu-HU" altLang="hu-HU" sz="4400" dirty="0">
                <a:solidFill>
                  <a:srgbClr val="AE2E51"/>
                </a:solidFill>
                <a:cs typeface="Arial" panose="020B0604020202020204" pitchFamily="34" charset="0"/>
              </a:rPr>
              <a:t>Imával és énekkel</a:t>
            </a:r>
            <a:endParaRPr lang="hu-HU" altLang="hu-HU" sz="4000" dirty="0"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C5658E1-9548-DD36-33F3-7CF7E2B1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22" y="181846"/>
            <a:ext cx="3590855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3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FE05DCA-16E5-FF14-04C5-C30C3E5B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50" y="1849727"/>
            <a:ext cx="5125165" cy="342947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62012A0-0DE9-DB54-8AC7-D7ED330D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59" y="1075266"/>
            <a:ext cx="5058481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4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57FB9CF-334F-0800-1CD0-D6F21C7BA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376" y="511256"/>
            <a:ext cx="5787357" cy="62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9" b="97561" l="6075" r="976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39" y="2305870"/>
            <a:ext cx="2038350" cy="42957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78" b="99540" l="387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825" y="76527"/>
            <a:ext cx="2952750" cy="41433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26" b="97907" l="0" r="957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5721" y="2762250"/>
            <a:ext cx="2009775" cy="4095750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142218" y="76527"/>
            <a:ext cx="7850899" cy="11824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dirty="0">
                <a:solidFill>
                  <a:schemeClr val="tx1"/>
                </a:solidFill>
              </a:rPr>
              <a:t>Bár fizikailag börtönben voltak, de Pál és Szilász lelkében szabad volt. Istenre bízták magukat. Tudták a következőket: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2797354" y="5419231"/>
            <a:ext cx="6785001" cy="11824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dirty="0">
                <a:solidFill>
                  <a:schemeClr val="tx1"/>
                </a:solidFill>
              </a:rPr>
              <a:t>Ezért a nehéz élethelyzetben sem estek kétségbe.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Imádkoztak és énekeltek. Dicsőítették Istent!</a:t>
            </a:r>
          </a:p>
        </p:txBody>
      </p:sp>
    </p:spTree>
    <p:extLst>
      <p:ext uri="{BB962C8B-B14F-4D97-AF65-F5344CB8AC3E}">
        <p14:creationId xmlns:p14="http://schemas.microsoft.com/office/powerpoint/2010/main" val="1424376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elfelé nyíl 2"/>
          <p:cNvSpPr/>
          <p:nvPr/>
        </p:nvSpPr>
        <p:spPr>
          <a:xfrm>
            <a:off x="2412123" y="141890"/>
            <a:ext cx="9175531" cy="6716110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Tudod--e?</a:t>
            </a:r>
          </a:p>
          <a:p>
            <a:pPr algn="ctr"/>
            <a:endParaRPr lang="hu-HU" sz="2800" dirty="0">
              <a:solidFill>
                <a:schemeClr val="tx1"/>
              </a:solidFill>
            </a:endParaRPr>
          </a:p>
          <a:p>
            <a:r>
              <a:rPr lang="hu-HU" sz="2400" dirty="0">
                <a:solidFill>
                  <a:schemeClr val="tx1"/>
                </a:solidFill>
              </a:rPr>
              <a:t>Az agyat kutató tudósok szerint imádság közben az agyunkban egy tisztulási folyamat történik. Olyan időszak ez, ami segít, hogy megoldás szülessen a problémánkra. </a:t>
            </a:r>
          </a:p>
          <a:p>
            <a:r>
              <a:rPr lang="hu-HU" sz="2400" dirty="0">
                <a:solidFill>
                  <a:schemeClr val="tx1"/>
                </a:solidFill>
              </a:rPr>
              <a:t>Ezért is nagyon fontos, hogy az elcsendesedésre, imádságra mindig legyen időnk.</a:t>
            </a:r>
          </a:p>
          <a:p>
            <a:endParaRPr lang="hu-HU" sz="2400" dirty="0">
              <a:solidFill>
                <a:schemeClr val="tx1"/>
              </a:solidFill>
            </a:endParaRPr>
          </a:p>
          <a:p>
            <a:r>
              <a:rPr lang="hu-HU" sz="2400" dirty="0">
                <a:solidFill>
                  <a:schemeClr val="tx1"/>
                </a:solidFill>
              </a:rPr>
              <a:t>Az ima kapcsolat Istennel. </a:t>
            </a:r>
          </a:p>
          <a:p>
            <a:endParaRPr lang="hu-HU" sz="2400" dirty="0">
              <a:solidFill>
                <a:schemeClr val="tx1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4" name="Kép 7"/>
          <p:cNvPicPr>
            <a:picLocks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1" y="347278"/>
            <a:ext cx="2672912" cy="24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98" y="244962"/>
            <a:ext cx="2161598" cy="2160000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3363685" y="473529"/>
            <a:ext cx="8376557" cy="2661557"/>
          </a:xfrm>
          <a:prstGeom prst="roundRect">
            <a:avLst/>
          </a:prstGeom>
          <a:gradFill>
            <a:gsLst>
              <a:gs pos="0">
                <a:srgbClr val="92D050"/>
              </a:gs>
              <a:gs pos="13000">
                <a:srgbClr val="F6C6ED"/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Keresd ki a Református Énekeskönyv 399. dicséretét!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hlinkClick r:id="rId3"/>
              </a:rPr>
              <a:t>Itt meghallgathatod az 1. versszakát.</a:t>
            </a:r>
            <a:endParaRPr lang="hu-HU" sz="2400" dirty="0">
              <a:solidFill>
                <a:schemeClr val="tx1"/>
              </a:solidFill>
            </a:endParaRPr>
          </a:p>
          <a:p>
            <a:pPr algn="ctr"/>
            <a:endParaRPr lang="hu-HU" sz="2400" dirty="0">
              <a:solidFill>
                <a:schemeClr val="tx1"/>
              </a:solidFill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hlinkClick r:id="rId4"/>
              </a:rPr>
              <a:t>Hallgasd meg ezt az ifjúsági éneket is!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5848255" y="3293240"/>
            <a:ext cx="5891987" cy="228137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Az éneklés jó lehetőség arra, hogy őszintén – minden érzésünkkel, gondolatainkkal és teljes </a:t>
            </a:r>
            <a:r>
              <a:rPr lang="hu-HU" sz="2400" dirty="0" err="1">
                <a:solidFill>
                  <a:schemeClr val="tx1"/>
                </a:solidFill>
              </a:rPr>
              <a:t>valónkkal</a:t>
            </a:r>
            <a:r>
              <a:rPr lang="hu-HU" sz="2400" dirty="0">
                <a:solidFill>
                  <a:schemeClr val="tx1"/>
                </a:solidFill>
              </a:rPr>
              <a:t> megszólítsuk Istent.</a:t>
            </a:r>
          </a:p>
        </p:txBody>
      </p:sp>
      <p:sp>
        <p:nvSpPr>
          <p:cNvPr id="5" name="Ellipszis buborék 4"/>
          <p:cNvSpPr/>
          <p:nvPr/>
        </p:nvSpPr>
        <p:spPr>
          <a:xfrm>
            <a:off x="115050" y="4016700"/>
            <a:ext cx="5891987" cy="228137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Hogyan kapcsolódhat ez a két ének Pál apostolhoz és Szilászhoz?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tx1"/>
                </a:solidFill>
              </a:rPr>
              <a:t>És Hozzád? </a:t>
            </a:r>
          </a:p>
        </p:txBody>
      </p:sp>
    </p:spTree>
    <p:extLst>
      <p:ext uri="{BB962C8B-B14F-4D97-AF65-F5344CB8AC3E}">
        <p14:creationId xmlns:p14="http://schemas.microsoft.com/office/powerpoint/2010/main" val="38792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83180" y="4559812"/>
            <a:ext cx="9307286" cy="1815882"/>
          </a:xfrm>
          <a:prstGeom prst="rect">
            <a:avLst/>
          </a:prstGeom>
          <a:gradFill>
            <a:gsLst>
              <a:gs pos="0">
                <a:srgbClr val="92D050"/>
              </a:gs>
              <a:gs pos="13000">
                <a:srgbClr val="F6C6ED"/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hu-HU" sz="2800" dirty="0"/>
              <a:t>„Te vagy az én erőm, rólad zeng énekem. Erős váram az Isten, az én hűséges Istenem.” </a:t>
            </a:r>
          </a:p>
          <a:p>
            <a:endParaRPr lang="hu-HU" sz="2800" dirty="0"/>
          </a:p>
          <a:p>
            <a:r>
              <a:rPr lang="hu-HU" sz="2800" dirty="0"/>
              <a:t>		Zsoltárok könyve 59,18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393"/>
            <a:ext cx="2184776" cy="2160000"/>
          </a:xfrm>
          <a:prstGeom prst="rect">
            <a:avLst/>
          </a:prstGeom>
        </p:spPr>
      </p:pic>
      <p:sp>
        <p:nvSpPr>
          <p:cNvPr id="7" name="Folyamatábra: Másik feldolgozás 6"/>
          <p:cNvSpPr/>
          <p:nvPr/>
        </p:nvSpPr>
        <p:spPr>
          <a:xfrm>
            <a:off x="2583180" y="242871"/>
            <a:ext cx="9307286" cy="369025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800" dirty="0">
                <a:solidFill>
                  <a:schemeClr val="tx1"/>
                </a:solidFill>
              </a:rPr>
              <a:t>A Zsoltáros dicséri Istent. Nem azért, mert minden rendben van az életében. Nem tudhatjuk, hogy pontosan mi történik vele, de végig olvasva a zsoltárt az látható, hogy az írja nagyon is nehéz helyzetben van. </a:t>
            </a:r>
          </a:p>
          <a:p>
            <a:pPr algn="just"/>
            <a:r>
              <a:rPr lang="hu-HU" sz="2800" dirty="0">
                <a:solidFill>
                  <a:schemeClr val="tx1"/>
                </a:solidFill>
              </a:rPr>
              <a:t>Oltalomért könyörög. Énekel, imádkozik az Úrhoz. Majd az imája végén megnyugszik és így tudja Őt dicsérni: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1077" t="887" r="2783" b="-887"/>
          <a:stretch/>
        </p:blipFill>
        <p:spPr>
          <a:xfrm>
            <a:off x="24776" y="421569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ten nevét dicsérem szívem csupa hála">
            <a:hlinkClick r:id="" action="ppaction://media"/>
            <a:extLst>
              <a:ext uri="{FF2B5EF4-FFF2-40B4-BE49-F238E27FC236}">
                <a16:creationId xmlns:a16="http://schemas.microsoft.com/office/drawing/2014/main" id="{395FED72-3B55-64B2-B629-3A0380C941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467" y="325966"/>
            <a:ext cx="6096000" cy="3429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4FA24D6-9CF9-A715-638A-B56247957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898" y="325966"/>
            <a:ext cx="6402635" cy="6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12" b="89988" l="12075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10179" r="9667" b="13206"/>
          <a:stretch/>
        </p:blipFill>
        <p:spPr>
          <a:xfrm>
            <a:off x="7952013" y="198600"/>
            <a:ext cx="4033158" cy="3922799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163286" y="2383972"/>
            <a:ext cx="8115300" cy="4327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v-SE" sz="2800" dirty="0">
                <a:solidFill>
                  <a:schemeClr val="tx1"/>
                </a:solidFill>
              </a:rPr>
              <a:t>K</a:t>
            </a:r>
            <a:r>
              <a:rPr lang="hu-HU" sz="2800" dirty="0" err="1">
                <a:solidFill>
                  <a:schemeClr val="tx1"/>
                </a:solidFill>
              </a:rPr>
              <a:t>észíts</a:t>
            </a:r>
            <a:r>
              <a:rPr lang="hu-HU" sz="2800" dirty="0">
                <a:solidFill>
                  <a:schemeClr val="tx1"/>
                </a:solidFill>
              </a:rPr>
              <a:t> háladobozt</a:t>
            </a:r>
            <a:r>
              <a:rPr lang="sv-SE" sz="2800" dirty="0">
                <a:solidFill>
                  <a:schemeClr val="tx1"/>
                </a:solidFill>
              </a:rPr>
              <a:t>! </a:t>
            </a:r>
            <a:r>
              <a:rPr lang="hu-HU" sz="2800" dirty="0">
                <a:solidFill>
                  <a:schemeClr val="tx1"/>
                </a:solidFill>
              </a:rPr>
              <a:t>Írod szorgalmasan azt, amiért hálát tudsz adni</a:t>
            </a:r>
            <a:r>
              <a:rPr lang="sv-SE" sz="2800" dirty="0">
                <a:solidFill>
                  <a:schemeClr val="tx1"/>
                </a:solidFill>
              </a:rPr>
              <a:t>.</a:t>
            </a:r>
            <a:endParaRPr lang="hu-HU" sz="2800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800" dirty="0">
                <a:solidFill>
                  <a:schemeClr val="tx1"/>
                </a:solidFill>
              </a:rPr>
              <a:t>Azért, hogy könnyebben találj ötleteket, itt találsz egy „Hála-kereket”!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800" dirty="0">
                <a:solidFill>
                  <a:schemeClr val="tx1"/>
                </a:solidFill>
                <a:hlinkClick r:id="rId4"/>
              </a:rPr>
              <a:t>Kattints ide és forgasd meg minden nap, akár többször is!</a:t>
            </a:r>
            <a:endParaRPr lang="hu-HU" sz="2800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800" dirty="0">
                <a:solidFill>
                  <a:schemeClr val="tx1"/>
                </a:solidFill>
              </a:rPr>
              <a:t>Mi mindenért tudsz hálát adni? Írd föl </a:t>
            </a:r>
            <a:r>
              <a:rPr lang="sv-SE" sz="2800" dirty="0">
                <a:solidFill>
                  <a:schemeClr val="tx1"/>
                </a:solidFill>
              </a:rPr>
              <a:t>!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29" y="0"/>
            <a:ext cx="215470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1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24D1658-C64B-FD72-7778-DA8948BDC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248" y="1222405"/>
            <a:ext cx="6992711" cy="376713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EA88D1D-200E-EEE1-2DC2-EBFA98CF6BE2}"/>
              </a:ext>
            </a:extLst>
          </p:cNvPr>
          <p:cNvSpPr txBox="1"/>
          <p:nvPr/>
        </p:nvSpPr>
        <p:spPr>
          <a:xfrm>
            <a:off x="3276600" y="1745103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„Köszönjük, Istenünk, </a:t>
            </a:r>
          </a:p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Hogy itt voltál velünk.</a:t>
            </a:r>
          </a:p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Kérünk Édesatyánk, vigyázz mindig reánk. </a:t>
            </a:r>
          </a:p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Ámen”</a:t>
            </a:r>
            <a:endParaRPr lang="en-GB" sz="36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D27B2F8-6ED9-9EC3-704B-5BA3267730D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6" y="221835"/>
            <a:ext cx="2123230" cy="18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32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6" y="221835"/>
            <a:ext cx="2123230" cy="1834119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6096000" y="5960218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Áldás, békesség!</a:t>
            </a:r>
          </a:p>
        </p:txBody>
      </p:sp>
      <p:sp>
        <p:nvSpPr>
          <p:cNvPr id="2" name="Ellipszis 1"/>
          <p:cNvSpPr/>
          <p:nvPr/>
        </p:nvSpPr>
        <p:spPr>
          <a:xfrm>
            <a:off x="130628" y="2233022"/>
            <a:ext cx="2906486" cy="25573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" y="2833008"/>
            <a:ext cx="303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sp>
        <p:nvSpPr>
          <p:cNvPr id="3" name="Tekercs vízszintesen 2"/>
          <p:cNvSpPr/>
          <p:nvPr/>
        </p:nvSpPr>
        <p:spPr>
          <a:xfrm>
            <a:off x="3037114" y="114590"/>
            <a:ext cx="8997044" cy="6272561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</p:spTree>
    <p:extLst>
      <p:ext uri="{BB962C8B-B14F-4D97-AF65-F5344CB8AC3E}">
        <p14:creationId xmlns:p14="http://schemas.microsoft.com/office/powerpoint/2010/main" val="373670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350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864659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37" y="1495687"/>
            <a:ext cx="2193285" cy="2160000"/>
          </a:xfrm>
          <a:prstGeom prst="rect">
            <a:avLst/>
          </a:prstGeom>
        </p:spPr>
      </p:pic>
      <p:sp>
        <p:nvSpPr>
          <p:cNvPr id="2" name="Felhő 1"/>
          <p:cNvSpPr/>
          <p:nvPr/>
        </p:nvSpPr>
        <p:spPr>
          <a:xfrm>
            <a:off x="5298505" y="198381"/>
            <a:ext cx="3384632" cy="169743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Hogy bírod?</a:t>
            </a:r>
          </a:p>
        </p:txBody>
      </p:sp>
      <p:sp>
        <p:nvSpPr>
          <p:cNvPr id="10" name="Felhő 9"/>
          <p:cNvSpPr/>
          <p:nvPr/>
        </p:nvSpPr>
        <p:spPr>
          <a:xfrm>
            <a:off x="8173235" y="722507"/>
            <a:ext cx="3384632" cy="169743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Hogy telnek a napjaid?</a:t>
            </a:r>
          </a:p>
        </p:txBody>
      </p:sp>
      <p:sp>
        <p:nvSpPr>
          <p:cNvPr id="12" name="Felhő 11"/>
          <p:cNvSpPr/>
          <p:nvPr/>
        </p:nvSpPr>
        <p:spPr>
          <a:xfrm>
            <a:off x="695934" y="273902"/>
            <a:ext cx="3872912" cy="2254469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Hogy tudsz megbirkózni a mindennapi nehézségekkel?</a:t>
            </a:r>
          </a:p>
        </p:txBody>
      </p:sp>
      <p:sp>
        <p:nvSpPr>
          <p:cNvPr id="13" name="Felhő 12"/>
          <p:cNvSpPr/>
          <p:nvPr/>
        </p:nvSpPr>
        <p:spPr>
          <a:xfrm>
            <a:off x="5701712" y="2528371"/>
            <a:ext cx="4251283" cy="169743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Honnan van erőd a mindennapokhoz?</a:t>
            </a:r>
          </a:p>
        </p:txBody>
      </p:sp>
      <p:sp>
        <p:nvSpPr>
          <p:cNvPr id="14" name="Felhő 13"/>
          <p:cNvSpPr/>
          <p:nvPr/>
        </p:nvSpPr>
        <p:spPr>
          <a:xfrm>
            <a:off x="78075" y="2806970"/>
            <a:ext cx="3384632" cy="169743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Meddig kell még kibírni? </a:t>
            </a:r>
          </a:p>
        </p:txBody>
      </p:sp>
      <p:sp>
        <p:nvSpPr>
          <p:cNvPr id="16" name="Felhő 15"/>
          <p:cNvSpPr/>
          <p:nvPr/>
        </p:nvSpPr>
        <p:spPr>
          <a:xfrm>
            <a:off x="7940717" y="4189677"/>
            <a:ext cx="4251283" cy="169743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Ki tud egyáltalán segíteni?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2678111" y="4334235"/>
            <a:ext cx="5094289" cy="247454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Gondold végig!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Ismerősek ezek a kérdések?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Talán van, amelyiket Te tetted föl és olyan is, amit mások kérdeztek Tőled…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Milyen válasz érkezik rájuk?</a:t>
            </a:r>
          </a:p>
        </p:txBody>
      </p:sp>
    </p:spTree>
    <p:extLst>
      <p:ext uri="{BB962C8B-B14F-4D97-AF65-F5344CB8AC3E}">
        <p14:creationId xmlns:p14="http://schemas.microsoft.com/office/powerpoint/2010/main" val="22288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396359" y="0"/>
            <a:ext cx="9601200" cy="688495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b="1" dirty="0"/>
              <a:t>Mindennapi élethelyzetek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dirty="0"/>
              <a:t>Néha „csak úgy” elvagyunk. Éljük a mindennapi életünket. Felkelünk és lefekszünk. Iskolába megyünk. Edzésre járunk, különórákra megyünk. Találkozunk a barátainkkal. Néha vitatkozunk, máskor nagyokat kacagunk.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dirty="0"/>
              <a:t>Ha örülünk, akkor egészen könnyűnek tűnik az élet. Szépen mosolyog a nap az égen, csiripelnek a madarak és minden egészen jónak tűnik. Minden rendben van velünk. A családunk is a legjobb. Ja… és még a szomszéd is olyan kedves volt. És a Tesó is milyen jó fejt volt! Meg a tanár a suliban! 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dirty="0"/>
              <a:t>Aztán történik valami. Néha sejtjük már előre, mert megvannak a jelei. Máskor egészen váratlanul. „Derült égből, villámcsapás.” Így mondja a mondás. Ismerős? Mintha minden elromlott volna. Még a nap sem süt úgy, mint máskor szokott. És az emberek… Még a családom is hogyan viselkedik! Hát még suliban a tanárok!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43"/>
            <a:ext cx="2184776" cy="2160000"/>
          </a:xfrm>
          <a:prstGeom prst="rect">
            <a:avLst/>
          </a:prstGeom>
        </p:spPr>
      </p:pic>
      <p:sp>
        <p:nvSpPr>
          <p:cNvPr id="4" name="Mosolygó arc 3"/>
          <p:cNvSpPr/>
          <p:nvPr/>
        </p:nvSpPr>
        <p:spPr>
          <a:xfrm>
            <a:off x="457201" y="3137338"/>
            <a:ext cx="882868" cy="74097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Felhő 50"/>
          <p:cNvSpPr/>
          <p:nvPr/>
        </p:nvSpPr>
        <p:spPr>
          <a:xfrm>
            <a:off x="898635" y="2626072"/>
            <a:ext cx="1135117" cy="362607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Villám 52"/>
          <p:cNvSpPr/>
          <p:nvPr/>
        </p:nvSpPr>
        <p:spPr>
          <a:xfrm>
            <a:off x="918968" y="5752186"/>
            <a:ext cx="914400" cy="9144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Felhő 54"/>
          <p:cNvSpPr/>
          <p:nvPr/>
        </p:nvSpPr>
        <p:spPr>
          <a:xfrm>
            <a:off x="283779" y="4862548"/>
            <a:ext cx="1900997" cy="10022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405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" grpId="0" animBg="1"/>
      <p:bldP spid="53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10941" y="337237"/>
            <a:ext cx="6992350" cy="37856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b="1" dirty="0"/>
              <a:t>Imával és énekkel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dirty="0"/>
              <a:t>Mit lehet tenni, amikor rosszra fordulnak a dolgok? </a:t>
            </a:r>
          </a:p>
          <a:p>
            <a:pPr algn="just"/>
            <a:r>
              <a:rPr lang="hu-HU" sz="2400" dirty="0"/>
              <a:t>Lehet-e ilyenkor örülni?  Nyugodtnak maradni?</a:t>
            </a:r>
          </a:p>
          <a:p>
            <a:pPr algn="just"/>
            <a:r>
              <a:rPr lang="hu-HU" sz="2400" dirty="0"/>
              <a:t>Esetleg imádkozni és énekelni?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dirty="0"/>
              <a:t>Mit gondolsz? </a:t>
            </a:r>
          </a:p>
          <a:p>
            <a:pPr algn="just"/>
            <a:r>
              <a:rPr lang="hu-HU" sz="2400" dirty="0"/>
              <a:t>(Kattints a válaszodra!) </a:t>
            </a:r>
          </a:p>
          <a:p>
            <a:pPr algn="just"/>
            <a:endParaRPr lang="hu-HU" sz="24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43"/>
            <a:ext cx="2184776" cy="2160000"/>
          </a:xfrm>
          <a:prstGeom prst="rect">
            <a:avLst/>
          </a:prstGeom>
        </p:spPr>
      </p:pic>
      <p:sp>
        <p:nvSpPr>
          <p:cNvPr id="53" name="Villám 52"/>
          <p:cNvSpPr/>
          <p:nvPr/>
        </p:nvSpPr>
        <p:spPr>
          <a:xfrm>
            <a:off x="10110263" y="1587523"/>
            <a:ext cx="1887295" cy="174635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Felhő 54"/>
          <p:cNvSpPr/>
          <p:nvPr/>
        </p:nvSpPr>
        <p:spPr>
          <a:xfrm>
            <a:off x="8849710" y="144643"/>
            <a:ext cx="3342290" cy="18130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779308" y="4654866"/>
            <a:ext cx="1939159" cy="157655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IGEN</a:t>
            </a:r>
          </a:p>
        </p:txBody>
      </p:sp>
      <p:sp>
        <p:nvSpPr>
          <p:cNvPr id="9" name="Ellipszis 8"/>
          <p:cNvSpPr/>
          <p:nvPr/>
        </p:nvSpPr>
        <p:spPr>
          <a:xfrm>
            <a:off x="3394154" y="4716561"/>
            <a:ext cx="1939159" cy="15765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NEM</a:t>
            </a:r>
          </a:p>
        </p:txBody>
      </p:sp>
      <p:sp>
        <p:nvSpPr>
          <p:cNvPr id="6" name="Jobbra nyíl 5"/>
          <p:cNvSpPr/>
          <p:nvPr/>
        </p:nvSpPr>
        <p:spPr>
          <a:xfrm>
            <a:off x="5333313" y="3145022"/>
            <a:ext cx="6664245" cy="326346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200" dirty="0">
                <a:solidFill>
                  <a:schemeClr val="tx1"/>
                </a:solidFill>
              </a:rPr>
              <a:t>A keresztyén ember, aki Istenre bízza az életét, tudhatja, hogy bármilyen nehéz helyzetbe is kerül, Isten vele van. Bár a körülmények lehetnek félelmetesek, de Istenre tekintve van jövője. Pál is átélte ezt.</a:t>
            </a:r>
          </a:p>
        </p:txBody>
      </p:sp>
    </p:spTree>
    <p:extLst>
      <p:ext uri="{BB962C8B-B14F-4D97-AF65-F5344CB8AC3E}">
        <p14:creationId xmlns:p14="http://schemas.microsoft.com/office/powerpoint/2010/main" val="62818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0" y="110359"/>
            <a:ext cx="6668814" cy="220717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200" dirty="0">
                <a:solidFill>
                  <a:schemeClr val="tx1"/>
                </a:solidFill>
              </a:rPr>
              <a:t>Pál apostol a megtérése után városról városra járt és hirdette, hogy Jézus Krisztus a Megváltó. Voltak, akik örömmel fogadták, de bőven akadtak olyanok is, akik Pál és társai életére törtek.</a:t>
            </a:r>
          </a:p>
          <a:p>
            <a:pPr algn="just"/>
            <a:r>
              <a:rPr lang="hu-HU" sz="2200" dirty="0">
                <a:solidFill>
                  <a:schemeClr val="tx1"/>
                </a:solidFill>
              </a:rPr>
              <a:t>Volt alkalma megtapasztalni, hogy mit jelent a nehéz élethelyzet. Így történt ez Filippiben is. 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3334407" y="2120462"/>
            <a:ext cx="804042" cy="2286000"/>
          </a:xfrm>
          <a:prstGeom prst="straightConnector1">
            <a:avLst/>
          </a:prstGeom>
          <a:ln w="857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zis 6"/>
          <p:cNvSpPr/>
          <p:nvPr/>
        </p:nvSpPr>
        <p:spPr>
          <a:xfrm>
            <a:off x="3767959" y="4209393"/>
            <a:ext cx="1403131" cy="788276"/>
          </a:xfrm>
          <a:prstGeom prst="ellipse">
            <a:avLst/>
          </a:prstGeom>
          <a:noFill/>
          <a:ln w="47625">
            <a:solidFill>
              <a:srgbClr val="C00000">
                <a:alpha val="9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0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24" y="3861860"/>
            <a:ext cx="2161576" cy="216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72" y="484823"/>
            <a:ext cx="2171028" cy="2160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3736428" y="484824"/>
            <a:ext cx="8103476" cy="255792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Az Apostolok Cselekedeteiről írott könyv 16. fejezete több izgalmas és különleges eseményről számol be. Pál apostol, miközben Jézusról tanít, nehéz helyzetbe kerül.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Felhő 4"/>
          <p:cNvSpPr/>
          <p:nvPr/>
        </p:nvSpPr>
        <p:spPr>
          <a:xfrm>
            <a:off x="3137338" y="3357362"/>
            <a:ext cx="4303985" cy="2381285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Figyelj a történetre és írj kérdéseket!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Mi az, amit nem értesz?</a:t>
            </a:r>
          </a:p>
        </p:txBody>
      </p:sp>
      <p:sp>
        <p:nvSpPr>
          <p:cNvPr id="6" name="Felhő 5"/>
          <p:cNvSpPr/>
          <p:nvPr/>
        </p:nvSpPr>
        <p:spPr>
          <a:xfrm>
            <a:off x="7788166" y="3640575"/>
            <a:ext cx="4303985" cy="2381285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Mit gondolsz, mi lehetett Pál és Szilasz viselkedésének az oka?</a:t>
            </a:r>
          </a:p>
        </p:txBody>
      </p:sp>
    </p:spTree>
    <p:extLst>
      <p:ext uri="{BB962C8B-B14F-4D97-AF65-F5344CB8AC3E}">
        <p14:creationId xmlns:p14="http://schemas.microsoft.com/office/powerpoint/2010/main" val="208557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9BE1385-CC68-E035-DD13-E5A727037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6" y="196652"/>
            <a:ext cx="5090424" cy="659462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8123BF7-0695-7E66-8F9B-881AA78F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66" y="196652"/>
            <a:ext cx="4512734" cy="659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91E45A8-CA65-563C-30B6-C76BA53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43" y="704459"/>
            <a:ext cx="5106113" cy="560148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DD6ED72-685B-DAA5-A597-5F08AD6D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74" y="704459"/>
            <a:ext cx="4644859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TM03457491[[fn=Nagyvárosi]]</Template>
  <TotalTime>3807</TotalTime>
  <Words>823</Words>
  <Application>Microsoft Office PowerPoint</Application>
  <PresentationFormat>Szélesvásznú</PresentationFormat>
  <Paragraphs>82</Paragraphs>
  <Slides>19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283</cp:revision>
  <dcterms:created xsi:type="dcterms:W3CDTF">2020-03-16T06:58:02Z</dcterms:created>
  <dcterms:modified xsi:type="dcterms:W3CDTF">2026-03-19T18:49:38Z</dcterms:modified>
</cp:coreProperties>
</file>