
<file path=[Content_Types].xml><?xml version="1.0" encoding="utf-8"?>
<Types xmlns="http://schemas.openxmlformats.org/package/2006/content-types">
  <Default Extension="d6dKSdh9IpcTeI9U2XMSo5L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0"/>
  </p:notesMasterIdLst>
  <p:sldIdLst>
    <p:sldId id="340" r:id="rId2"/>
    <p:sldId id="310" r:id="rId3"/>
    <p:sldId id="366" r:id="rId4"/>
    <p:sldId id="367" r:id="rId5"/>
    <p:sldId id="365" r:id="rId6"/>
    <p:sldId id="364" r:id="rId7"/>
    <p:sldId id="361" r:id="rId8"/>
    <p:sldId id="359" r:id="rId9"/>
    <p:sldId id="363" r:id="rId10"/>
    <p:sldId id="347" r:id="rId11"/>
    <p:sldId id="341" r:id="rId12"/>
    <p:sldId id="371" r:id="rId13"/>
    <p:sldId id="369" r:id="rId14"/>
    <p:sldId id="368" r:id="rId15"/>
    <p:sldId id="370" r:id="rId16"/>
    <p:sldId id="343" r:id="rId17"/>
    <p:sldId id="362" r:id="rId18"/>
    <p:sldId id="345" r:id="rId19"/>
  </p:sldIdLst>
  <p:sldSz cx="12192000" cy="6858000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zászi Andrea" initials="SA" lastIdx="2" clrIdx="0">
    <p:extLst>
      <p:ext uri="{19B8F6BF-5375-455C-9EA6-DF929625EA0E}">
        <p15:presenceInfo xmlns:p15="http://schemas.microsoft.com/office/powerpoint/2012/main" userId="Szászi Andrea" providerId="None"/>
      </p:ext>
    </p:extLst>
  </p:cmAuthor>
  <p:cmAuthor id="2" name="Viola Pálfalvi" initials="VP" lastIdx="1" clrIdx="1">
    <p:extLst>
      <p:ext uri="{19B8F6BF-5375-455C-9EA6-DF929625EA0E}">
        <p15:presenceInfo xmlns:p15="http://schemas.microsoft.com/office/powerpoint/2012/main" userId="ce65d9952d20607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2E51"/>
    <a:srgbClr val="FDFAE2"/>
    <a:srgbClr val="0066CC"/>
    <a:srgbClr val="333300"/>
    <a:srgbClr val="F7D097"/>
    <a:srgbClr val="F6C6ED"/>
    <a:srgbClr val="F1B051"/>
    <a:srgbClr val="A51B8B"/>
    <a:srgbClr val="CAEBFB"/>
    <a:srgbClr val="C5B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4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4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E18AA-1F86-44E5-A2A6-3A16915C948C}" type="datetimeFigureOut">
              <a:rPr lang="hu-HU" smtClean="0"/>
              <a:t>2025. 12. 19.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4C41B-1CB7-4DEB-840F-E7AC51E441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622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03EFA43C-7CD0-476F-9479-9BA0E1D80254}" type="datetimeFigureOut">
              <a:rPr lang="hu-HU" smtClean="0"/>
              <a:pPr>
                <a:defRPr/>
              </a:pPr>
              <a:t>2025. 12. 19.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C2478477-50A6-4CD3-A0B5-45EB0F41966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568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FAE8DF-808F-4D63-8F45-975A037C07F9}" type="datetimeFigureOut">
              <a:rPr lang="hu-HU" smtClean="0"/>
              <a:pPr>
                <a:defRPr/>
              </a:pPr>
              <a:t>2025. 12. 19.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E1B54D-24B6-4722-A911-3EF28A747D0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914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2B1934-D7B2-402C-A23B-178A912D182F}" type="datetimeFigureOut">
              <a:rPr lang="hu-HU" smtClean="0"/>
              <a:pPr>
                <a:defRPr/>
              </a:pPr>
              <a:t>2025. 12. 19.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4D389-DE5D-4554-B04A-394355CDF29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6313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DCC7A-34A9-49AA-AC9C-C70CEDB3C21D}" type="datetimeFigureOut">
              <a:rPr lang="hu-HU" smtClean="0"/>
              <a:pPr>
                <a:defRPr/>
              </a:pPr>
              <a:t>2025. 12. 19.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08A8A-D35B-45D9-A2BE-0AF7EEE9877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910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E38F00-DF8F-4245-9EE6-242C680CA9F4}" type="datetimeFigureOut">
              <a:rPr lang="hu-HU" smtClean="0"/>
              <a:pPr>
                <a:defRPr/>
              </a:pPr>
              <a:t>2025. 12. 19.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8D9097-46FF-478D-A8AD-7B434A86400F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0419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B43B1A-64EA-4E71-B497-4DF827958F2F}" type="datetimeFigureOut">
              <a:rPr lang="hu-HU" smtClean="0"/>
              <a:pPr>
                <a:defRPr/>
              </a:pPr>
              <a:t>2025. 12. 19.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0CB6A4-9FD7-422B-9018-603747245EE8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0827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C60FA-38EE-48ED-8771-8B67405B21A0}" type="datetimeFigureOut">
              <a:rPr lang="hu-HU" smtClean="0"/>
              <a:pPr>
                <a:defRPr/>
              </a:pPr>
              <a:t>2025. 12. 19.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B4D16F-CF92-476A-B935-9293DE79692D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2103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CEB10F-ECEF-4115-95E2-DB87E9E69DFF}" type="datetimeFigureOut">
              <a:rPr lang="hu-HU" smtClean="0"/>
              <a:pPr>
                <a:defRPr/>
              </a:pPr>
              <a:t>2025. 12. 19.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66A2F-0CB6-4D49-91FF-C2DA7FEB33EC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295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1067F1-9641-4661-8CE2-E4C09572765B}" type="datetimeFigureOut">
              <a:rPr lang="hu-HU" smtClean="0"/>
              <a:pPr>
                <a:defRPr/>
              </a:pPr>
              <a:t>2025. 12. 19.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DCA7D1-8A40-4F2E-8D20-7D17394E0BB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403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E31B7E-5F56-4253-8C41-BB7AC008ACFB}" type="datetimeFigureOut">
              <a:rPr lang="hu-HU" smtClean="0"/>
              <a:pPr>
                <a:defRPr/>
              </a:pPr>
              <a:t>2025. 12. 19.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653D7EDD-368C-4422-89F6-7C925E097173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8677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fld id="{539BFC40-85D5-422D-90F3-2BFCE4F33283}" type="datetimeFigureOut">
              <a:rPr lang="hu-HU" smtClean="0"/>
              <a:pPr>
                <a:defRPr/>
              </a:pPr>
              <a:t>2025. 12. 19.</a:t>
            </a:fld>
            <a:endParaRPr lang="hu-H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>
              <a:defRPr/>
            </a:pPr>
            <a:fld id="{C207A083-9F1D-4A07-AAD3-9854E9D2A71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0745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fld id="{B9AC888E-8510-46EE-8DFB-50527AC3FC9B}" type="datetimeFigureOut">
              <a:rPr lang="hu-HU" smtClean="0"/>
              <a:pPr>
                <a:defRPr/>
              </a:pPr>
              <a:t>2025. 12. 19.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B6F41E3B-6962-4596-97E0-2AA214D940B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777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learningapps.org/view15580259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ixabax.com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goqatar.com/2020/03/champions-league-and-europa-league-suspended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nd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mountainbranch/art/Malmo-FF-Wallpaper-275550310" TargetMode="External"/><Relationship Id="rId2" Type="http://schemas.openxmlformats.org/officeDocument/2006/relationships/image" Target="../media/image6.d6dKSdh9IpcTeI9U2XMSo5L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d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amogaathome.blogspot.com/2009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v2-i-VU5GB8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D333CBE-B699-4E3B-9F45-C045F7734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sv-SE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EDEBB9-8437-4875-ABEA-0AEDE2C9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287" y="0"/>
            <a:ext cx="12202287" cy="6858000"/>
          </a:xfrm>
          <a:prstGeom prst="rect">
            <a:avLst/>
          </a:prstGeom>
          <a:solidFill>
            <a:srgbClr val="3757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a, Barna, Deco, Dekoráció, Szöveg Szabadság">
            <a:extLst>
              <a:ext uri="{FF2B5EF4-FFF2-40B4-BE49-F238E27FC236}">
                <a16:creationId xmlns:a16="http://schemas.microsoft.com/office/drawing/2014/main" id="{C7FD253B-01D3-4846-B0A7-7034E9A4AE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68"/>
          <a:stretch/>
        </p:blipFill>
        <p:spPr bwMode="auto">
          <a:xfrm>
            <a:off x="23580" y="0"/>
            <a:ext cx="66515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0ED6BFE5-1528-42BB-AC6B-9294E02C5815}"/>
              </a:ext>
            </a:extLst>
          </p:cNvPr>
          <p:cNvSpPr txBox="1"/>
          <p:nvPr/>
        </p:nvSpPr>
        <p:spPr>
          <a:xfrm>
            <a:off x="7108550" y="2744082"/>
            <a:ext cx="465002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4000" b="1" dirty="0">
                <a:ln w="3175">
                  <a:noFill/>
                </a:ln>
                <a:solidFill>
                  <a:sysClr val="windowText" lastClr="000000"/>
                </a:solidFill>
              </a:rPr>
              <a:t>A mai óra témája:</a:t>
            </a:r>
          </a:p>
          <a:p>
            <a:pPr algn="ctr">
              <a:lnSpc>
                <a:spcPct val="150000"/>
              </a:lnSpc>
            </a:pPr>
            <a:r>
              <a:rPr lang="hu-HU" sz="4000" dirty="0">
                <a:ln w="3175">
                  <a:noFill/>
                </a:ln>
              </a:rPr>
              <a:t>„Az Ige testté lett”</a:t>
            </a:r>
          </a:p>
          <a:p>
            <a:pPr algn="ctr">
              <a:lnSpc>
                <a:spcPct val="150000"/>
              </a:lnSpc>
            </a:pPr>
            <a:r>
              <a:rPr lang="hu-HU" sz="4000" dirty="0">
                <a:ln w="3175">
                  <a:noFill/>
                </a:ln>
              </a:rPr>
              <a:t>Karácsony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87D73C68-3485-DF9C-76BE-B0962E488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550" y="460843"/>
            <a:ext cx="4309058" cy="214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37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FE339272-8026-41B5-BC19-7234CF1D8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9173"/>
            <a:ext cx="12192000" cy="1833765"/>
          </a:xfrm>
          <a:solidFill>
            <a:schemeClr val="accent2">
              <a:lumMod val="50000"/>
              <a:alpha val="56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hu-HU" sz="4000" dirty="0">
                <a:solidFill>
                  <a:schemeClr val="bg1"/>
                </a:solidFill>
              </a:rPr>
              <a:t>Kattints a gombra, hogy egy játék segítségével átismételheted a ma tanultakat!</a:t>
            </a:r>
          </a:p>
        </p:txBody>
      </p:sp>
      <p:pic>
        <p:nvPicPr>
          <p:cNvPr id="7" name="Kép 6">
            <a:hlinkClick r:id="rId2"/>
            <a:extLst>
              <a:ext uri="{FF2B5EF4-FFF2-40B4-BE49-F238E27FC236}">
                <a16:creationId xmlns:a16="http://schemas.microsoft.com/office/drawing/2014/main" id="{E7FC5F8E-CB13-44BC-B677-27519AE49F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0066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5" t="29524" r="35415" b="29524"/>
          <a:stretch/>
        </p:blipFill>
        <p:spPr>
          <a:xfrm>
            <a:off x="5023945" y="3058184"/>
            <a:ext cx="2144110" cy="21608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691933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_jj el h_t_ Istenem_ _ Adventi git_ros flashmob 2021">
            <a:hlinkClick r:id="" action="ppaction://media"/>
            <a:extLst>
              <a:ext uri="{FF2B5EF4-FFF2-40B4-BE49-F238E27FC236}">
                <a16:creationId xmlns:a16="http://schemas.microsoft.com/office/drawing/2014/main" id="{38605127-5377-E520-3800-85ACEAA188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8000" y="791845"/>
            <a:ext cx="9052560" cy="5092065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2EA6A2C7-2F28-AE7F-C987-E4A4C31773EC}"/>
              </a:ext>
            </a:extLst>
          </p:cNvPr>
          <p:cNvSpPr txBox="1"/>
          <p:nvPr/>
        </p:nvSpPr>
        <p:spPr>
          <a:xfrm>
            <a:off x="5140960" y="207070"/>
            <a:ext cx="3037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highlight>
                  <a:srgbClr val="AE2E51"/>
                </a:highlight>
                <a:latin typeface="Bell MT" panose="02020503060305020303" pitchFamily="18" charset="0"/>
              </a:rPr>
              <a:t>ZEN</a:t>
            </a:r>
            <a:r>
              <a:rPr lang="hu-HU" sz="3200" b="1" dirty="0">
                <a:highlight>
                  <a:srgbClr val="AE2E51"/>
                </a:highlight>
                <a:latin typeface="Bell MT" panose="02020503060305020303" pitchFamily="18" charset="0"/>
              </a:rPr>
              <a:t>ÉLJÜNK</a:t>
            </a:r>
            <a:r>
              <a:rPr lang="sv-SE" sz="3200" b="1" dirty="0">
                <a:highlight>
                  <a:srgbClr val="AE2E51"/>
                </a:highlight>
                <a:latin typeface="Bell MT" panose="02020503060305020303" pitchFamily="18" charset="0"/>
              </a:rPr>
              <a:t>!</a:t>
            </a:r>
            <a:endParaRPr lang="en-GB" sz="3200" b="1" dirty="0">
              <a:highlight>
                <a:srgbClr val="AE2E51"/>
              </a:highlight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13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9FDBAC12-1013-F381-7F26-33EA53A5B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219" y="762187"/>
            <a:ext cx="7398189" cy="565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53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CD6079FE-AD35-C691-7FE5-2E45D8DB2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982" y="3698569"/>
            <a:ext cx="7625449" cy="3159431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8504691D-11A4-F98D-E87E-FD513F435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982" y="0"/>
            <a:ext cx="6701383" cy="416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35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29D1A7A9-EDC1-A874-76A6-C6E670F29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942" y="0"/>
            <a:ext cx="5685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86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DA8432A-0C3D-77F7-305D-40E9E7D01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243" y="731604"/>
            <a:ext cx="8557766" cy="539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74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A18E1749-86E6-4016-BFF6-03481FA28268}"/>
              </a:ext>
            </a:extLst>
          </p:cNvPr>
          <p:cNvSpPr txBox="1"/>
          <p:nvPr/>
        </p:nvSpPr>
        <p:spPr>
          <a:xfrm>
            <a:off x="1034919" y="924083"/>
            <a:ext cx="10710041" cy="5009833"/>
          </a:xfrm>
          <a:prstGeom prst="rect">
            <a:avLst/>
          </a:prstGeom>
          <a:solidFill>
            <a:schemeClr val="accent2">
              <a:lumMod val="75000"/>
              <a:alpha val="7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b="1" dirty="0">
                <a:latin typeface="Bell MT" panose="02020503060305020303" pitchFamily="18" charset="0"/>
                <a:cs typeface="Arial" panose="020B0604020202020204" pitchFamily="34" charset="0"/>
              </a:rPr>
              <a:t>„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</a:rPr>
              <a:t>Mi</a:t>
            </a:r>
            <a:r>
              <a:rPr kumimoji="0" lang="hu-HU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</a:rPr>
              <a:t> A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</a:rPr>
              <a:t>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</a:rPr>
              <a:t>És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</a:rPr>
              <a:t>bocsásd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</a:rPr>
              <a:t> meg vétkeinket, miképpen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</a:rPr>
              <a:t>Mert Tiéd az ország, a hatalom, és a dicsőség</a:t>
            </a:r>
            <a:r>
              <a:rPr lang="hu-HU" sz="2400" b="1" dirty="0">
                <a:solidFill>
                  <a:prstClr val="black"/>
                </a:solidFill>
                <a:latin typeface="Bell MT" panose="02020503060305020303" pitchFamily="18" charset="0"/>
              </a:rPr>
              <a:t>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ll MT" panose="02020503060305020303" pitchFamily="18" charset="0"/>
              </a:rPr>
              <a:t>						Ámen.</a:t>
            </a:r>
            <a:r>
              <a:rPr lang="hu-HU" sz="2400" b="1" dirty="0">
                <a:latin typeface="Bell MT" panose="02020503060305020303" pitchFamily="18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845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D974F688-E8F9-605E-38F9-2F92580C7359}"/>
              </a:ext>
            </a:extLst>
          </p:cNvPr>
          <p:cNvSpPr txBox="1"/>
          <p:nvPr/>
        </p:nvSpPr>
        <p:spPr>
          <a:xfrm>
            <a:off x="4401490" y="1690062"/>
            <a:ext cx="6906589" cy="3477875"/>
          </a:xfrm>
          <a:prstGeom prst="rect">
            <a:avLst/>
          </a:prstGeom>
          <a:solidFill>
            <a:schemeClr val="accent2">
              <a:lumMod val="7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4400" b="1" dirty="0">
                <a:latin typeface="Bell MT" panose="02020503060305020303" pitchFamily="18" charset="0"/>
              </a:rPr>
              <a:t>„Köszönjük, Istenünk, </a:t>
            </a:r>
          </a:p>
          <a:p>
            <a:r>
              <a:rPr lang="hu-HU" sz="4400" b="1" dirty="0">
                <a:latin typeface="Bell MT" panose="02020503060305020303" pitchFamily="18" charset="0"/>
              </a:rPr>
              <a:t>Hogy itt voltál velünk.</a:t>
            </a:r>
          </a:p>
          <a:p>
            <a:r>
              <a:rPr lang="hu-HU" sz="4400" b="1" dirty="0">
                <a:latin typeface="Bell MT" panose="02020503060305020303" pitchFamily="18" charset="0"/>
              </a:rPr>
              <a:t>Kérünk Édesatyánk, vigyázz mindig reánk. </a:t>
            </a:r>
          </a:p>
          <a:p>
            <a:r>
              <a:rPr lang="hu-HU" sz="4400" b="1" dirty="0">
                <a:latin typeface="Bell MT" panose="02020503060305020303" pitchFamily="18" charset="0"/>
              </a:rPr>
              <a:t>Ámen”</a:t>
            </a:r>
            <a:endParaRPr lang="en-GB" sz="4400" b="1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669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>
            <a:extLst>
              <a:ext uri="{FF2B5EF4-FFF2-40B4-BE49-F238E27FC236}">
                <a16:creationId xmlns:a16="http://schemas.microsoft.com/office/drawing/2014/main" id="{0ED6BFE5-1528-42BB-AC6B-9294E02C5815}"/>
              </a:ext>
            </a:extLst>
          </p:cNvPr>
          <p:cNvSpPr txBox="1"/>
          <p:nvPr/>
        </p:nvSpPr>
        <p:spPr>
          <a:xfrm>
            <a:off x="7541980" y="0"/>
            <a:ext cx="4650020" cy="783798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Kedves Hittanos!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Áldott ünnepet,</a:t>
            </a:r>
            <a:b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</a:b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a szünet</a:t>
            </a:r>
            <a:r>
              <a:rPr kumimoji="0" lang="sv-SE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ben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pedig jó pihenést kívánok!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600" dirty="0">
              <a:solidFill>
                <a:schemeClr val="bg1"/>
              </a:solidFill>
              <a:latin typeface="Arial" panose="020B0604020202020204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4000" b="1" dirty="0" err="1">
                <a:solidFill>
                  <a:schemeClr val="bg1"/>
                </a:solidFill>
                <a:latin typeface="Arial" panose="020B0604020202020204"/>
                <a:cs typeface="Times New Roman" panose="02020603050405020304" pitchFamily="18" charset="0"/>
              </a:rPr>
              <a:t>Isten</a:t>
            </a:r>
            <a:r>
              <a:rPr lang="sv-SE" sz="4000" b="1" dirty="0">
                <a:solidFill>
                  <a:schemeClr val="bg1"/>
                </a:solidFill>
                <a:latin typeface="Arial" panose="020B0604020202020204"/>
                <a:cs typeface="Times New Roman" panose="02020603050405020304" pitchFamily="18" charset="0"/>
              </a:rPr>
              <a:t> </a:t>
            </a:r>
            <a:r>
              <a:rPr lang="hu-HU" sz="4000" b="1">
                <a:solidFill>
                  <a:schemeClr val="bg1"/>
                </a:solidFill>
                <a:latin typeface="Arial" panose="020B0604020202020204"/>
                <a:cs typeface="Times New Roman" panose="02020603050405020304" pitchFamily="18" charset="0"/>
              </a:rPr>
              <a:t>áldjon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000" b="1">
                <a:solidFill>
                  <a:schemeClr val="bg1"/>
                </a:solidFill>
                <a:latin typeface="Arial" panose="020B0604020202020204"/>
                <a:cs typeface="Times New Roman" panose="02020603050405020304" pitchFamily="18" charset="0"/>
              </a:rPr>
              <a:t>benneteket</a:t>
            </a:r>
            <a:r>
              <a:rPr lang="hu-HU" sz="4000" dirty="0">
                <a:solidFill>
                  <a:schemeClr val="bg1"/>
                </a:solidFill>
                <a:latin typeface="Arial" panose="020B0604020202020204"/>
                <a:cs typeface="Times New Roman" panose="02020603050405020304" pitchFamily="18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600" dirty="0">
              <a:solidFill>
                <a:schemeClr val="bg1"/>
              </a:solidFill>
              <a:latin typeface="Arial" panose="020B0604020202020204"/>
              <a:cs typeface="Times New Roman" panose="02020603050405020304" pitchFamily="18" charset="0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5636EA1F-843C-4012-81A8-4D5AA3639C48}"/>
              </a:ext>
            </a:extLst>
          </p:cNvPr>
          <p:cNvSpPr txBox="1"/>
          <p:nvPr/>
        </p:nvSpPr>
        <p:spPr>
          <a:xfrm>
            <a:off x="-10287" y="6211659"/>
            <a:ext cx="5054445" cy="646331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A diasorban használt képek a </a:t>
            </a:r>
            <a:r>
              <a:rPr lang="hu-HU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www.pixabay.com</a:t>
            </a:r>
            <a:r>
              <a:rPr lang="hu-HU" dirty="0">
                <a:solidFill>
                  <a:schemeClr val="bg1"/>
                </a:solidFill>
              </a:rPr>
              <a:t> oldalon találhatóak és ingyenesen letölthetők.</a:t>
            </a:r>
          </a:p>
        </p:txBody>
      </p:sp>
    </p:spTree>
    <p:extLst>
      <p:ext uri="{BB962C8B-B14F-4D97-AF65-F5344CB8AC3E}">
        <p14:creationId xmlns:p14="http://schemas.microsoft.com/office/powerpoint/2010/main" val="54758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B77B994A-DA4C-47B2-B1F5-36C26C50B274}"/>
              </a:ext>
            </a:extLst>
          </p:cNvPr>
          <p:cNvSpPr txBox="1"/>
          <p:nvPr/>
        </p:nvSpPr>
        <p:spPr>
          <a:xfrm>
            <a:off x="4558748" y="883920"/>
            <a:ext cx="6003235" cy="739754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Kezdjük az órát imádsággal!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A18E1749-86E6-4016-BFF6-03481FA28268}"/>
              </a:ext>
            </a:extLst>
          </p:cNvPr>
          <p:cNvSpPr txBox="1"/>
          <p:nvPr/>
        </p:nvSpPr>
        <p:spPr>
          <a:xfrm>
            <a:off x="3865217" y="2130086"/>
            <a:ext cx="7560366" cy="2597827"/>
          </a:xfrm>
          <a:prstGeom prst="rect">
            <a:avLst/>
          </a:prstGeom>
          <a:solidFill>
            <a:schemeClr val="accent2">
              <a:lumMod val="75000"/>
              <a:alpha val="76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„Jó Atyánk, Istenünk,</a:t>
            </a:r>
            <a:r>
              <a:rPr lang="hu-HU" sz="2800" b="1" dirty="0">
                <a:cs typeface="Arial" panose="020B0604020202020204" pitchFamily="34" charset="0"/>
              </a:rPr>
              <a:t> Te taníts </a:t>
            </a: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bennünket!</a:t>
            </a:r>
          </a:p>
          <a:p>
            <a:pPr algn="ctr">
              <a:lnSpc>
                <a:spcPct val="150000"/>
              </a:lnSpc>
            </a:pPr>
            <a:r>
              <a:rPr lang="hu-HU" sz="2800" b="1" dirty="0">
                <a:cs typeface="Arial" panose="020B0604020202020204" pitchFamily="34" charset="0"/>
              </a:rPr>
              <a:t>Jézus Krisztus útján vezesd a lelkünket!</a:t>
            </a:r>
          </a:p>
          <a:p>
            <a:pPr algn="ctr">
              <a:lnSpc>
                <a:spcPct val="150000"/>
              </a:lnSpc>
            </a:pP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Szentlelked ereje növelje hitünket!</a:t>
            </a:r>
          </a:p>
          <a:p>
            <a:pPr algn="ctr">
              <a:lnSpc>
                <a:spcPct val="150000"/>
              </a:lnSpc>
            </a:pPr>
            <a:r>
              <a:rPr lang="hu-HU" sz="2800" b="1" dirty="0">
                <a:cs typeface="Arial" panose="020B0604020202020204" pitchFamily="34" charset="0"/>
              </a:rPr>
              <a:t>Ámen”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1">
            <a:extLst>
              <a:ext uri="{FF2B5EF4-FFF2-40B4-BE49-F238E27FC236}">
                <a16:creationId xmlns:a16="http://schemas.microsoft.com/office/drawing/2014/main" id="{C7699994-F930-4BD1-804C-3E97736C3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F05E3040-CB0E-4155-9346-CDC038759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C3C74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objekt 6" descr="En bild som visar fotboll, gräs, sportutrustning, boll&#10;&#10;AI-genererat innehåll kan vara felaktigt.">
            <a:extLst>
              <a:ext uri="{FF2B5EF4-FFF2-40B4-BE49-F238E27FC236}">
                <a16:creationId xmlns:a16="http://schemas.microsoft.com/office/drawing/2014/main" id="{3C6FA6D8-6E29-CAF1-83AD-96D3C1ED7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" b="9180"/>
          <a:stretch>
            <a:fillRect/>
          </a:stretch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8CFCB9E8-E4D0-E1D4-E709-57769B682E7C}"/>
              </a:ext>
            </a:extLst>
          </p:cNvPr>
          <p:cNvSpPr txBox="1"/>
          <p:nvPr/>
        </p:nvSpPr>
        <p:spPr>
          <a:xfrm>
            <a:off x="8767002" y="6014478"/>
            <a:ext cx="278153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sv-SE" sz="700">
                <a:solidFill>
                  <a:srgbClr val="FFFFFF"/>
                </a:solidFill>
                <a:latin typeface="+mn-lt"/>
                <a:hlinkClick r:id="rId3" tooltip="https://wgoqatar.com/2020/03/champions-league-and-europa-league-suspended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 här fotot</a:t>
            </a:r>
            <a:r>
              <a:rPr lang="sv-SE" sz="700">
                <a:solidFill>
                  <a:srgbClr val="FFFFFF"/>
                </a:solidFill>
                <a:latin typeface="+mn-lt"/>
              </a:rPr>
              <a:t> av Okänd författare licensieras enligt </a:t>
            </a:r>
            <a:r>
              <a:rPr lang="sv-SE" sz="700">
                <a:solidFill>
                  <a:srgbClr val="FFFFFF"/>
                </a:solidFill>
                <a:latin typeface="+mn-lt"/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sv-SE" sz="7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D4FB028F-04E5-AE82-6504-199DFF2BE35A}"/>
              </a:ext>
            </a:extLst>
          </p:cNvPr>
          <p:cNvSpPr txBox="1"/>
          <p:nvPr/>
        </p:nvSpPr>
        <p:spPr>
          <a:xfrm>
            <a:off x="1087394" y="1519881"/>
            <a:ext cx="31386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latin typeface="Congenial SemiBold" panose="020F0502020204030204" pitchFamily="2" charset="0"/>
              </a:rPr>
              <a:t>Isten éltessen és áldjon meg, Levente!</a:t>
            </a:r>
            <a:endParaRPr lang="sv-SE" sz="4000" dirty="0">
              <a:latin typeface="Congenial SemiBold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528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FD67B9-38BA-48A7-9E86-74782D7F8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3A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 descr="En bild som visar stadium, byggnad, arena, Sporthall&#10;&#10;AI-genererat innehåll kan vara felaktigt.">
            <a:extLst>
              <a:ext uri="{FF2B5EF4-FFF2-40B4-BE49-F238E27FC236}">
                <a16:creationId xmlns:a16="http://schemas.microsoft.com/office/drawing/2014/main" id="{BAF50A54-D918-104E-33FF-61CB0775C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8804" r="1" b="4662"/>
          <a:stretch>
            <a:fillRect/>
          </a:stretch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92C291-43B7-4F14-920D-2FCD8D2DF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ADCCB55A-E534-8CB3-12F3-83B842BB1605}"/>
              </a:ext>
            </a:extLst>
          </p:cNvPr>
          <p:cNvSpPr txBox="1"/>
          <p:nvPr/>
        </p:nvSpPr>
        <p:spPr>
          <a:xfrm>
            <a:off x="8925700" y="6014478"/>
            <a:ext cx="262283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sv-SE" sz="700">
                <a:solidFill>
                  <a:srgbClr val="FFFFFF"/>
                </a:solidFill>
                <a:latin typeface="+mn-lt"/>
                <a:hlinkClick r:id="rId3" tooltip="https://www.deviantart.com/mountainbranch/art/Malmo-FF-Wallpaper-2755503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 här fotot</a:t>
            </a:r>
            <a:r>
              <a:rPr lang="sv-SE" sz="700">
                <a:solidFill>
                  <a:srgbClr val="FFFFFF"/>
                </a:solidFill>
                <a:latin typeface="+mn-lt"/>
              </a:rPr>
              <a:t> av Okänd författare licensieras enligt </a:t>
            </a:r>
            <a:r>
              <a:rPr lang="sv-SE" sz="700">
                <a:solidFill>
                  <a:srgbClr val="FFFFFF"/>
                </a:solidFill>
                <a:latin typeface="+mn-lt"/>
                <a:hlinkClick r:id="rId4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sv-SE" sz="7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31DAB43D-BE4A-315A-F258-91A264D1865E}"/>
              </a:ext>
            </a:extLst>
          </p:cNvPr>
          <p:cNvSpPr txBox="1"/>
          <p:nvPr/>
        </p:nvSpPr>
        <p:spPr>
          <a:xfrm>
            <a:off x="1606378" y="4819135"/>
            <a:ext cx="8637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dirty="0" err="1">
                <a:solidFill>
                  <a:srgbClr val="FFFF00"/>
                </a:solidFill>
                <a:latin typeface="Congenial SemiBold" panose="02000503040000020004" pitchFamily="2" charset="0"/>
              </a:rPr>
              <a:t>Isten</a:t>
            </a:r>
            <a:r>
              <a:rPr lang="sv-SE" sz="4000" dirty="0">
                <a:solidFill>
                  <a:srgbClr val="FFFF00"/>
                </a:solidFill>
                <a:latin typeface="Congenial SemiBold" panose="02000503040000020004" pitchFamily="2" charset="0"/>
              </a:rPr>
              <a:t> </a:t>
            </a:r>
            <a:r>
              <a:rPr lang="hu-HU" sz="4000" dirty="0">
                <a:solidFill>
                  <a:srgbClr val="FFFF00"/>
                </a:solidFill>
                <a:latin typeface="Congenial SemiBold" panose="02000503040000020004" pitchFamily="2" charset="0"/>
              </a:rPr>
              <a:t>éltessen és áldjon, Feri!</a:t>
            </a:r>
            <a:endParaRPr lang="sv-SE" sz="4000" dirty="0">
              <a:solidFill>
                <a:srgbClr val="FFFF00"/>
              </a:solidFill>
              <a:latin typeface="Congenial SemiBol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88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jul, julgran, clipart, Julafton">
            <a:extLst>
              <a:ext uri="{FF2B5EF4-FFF2-40B4-BE49-F238E27FC236}">
                <a16:creationId xmlns:a16="http://schemas.microsoft.com/office/drawing/2014/main" id="{DCCDDBA3-A686-D70E-CD6D-59BC6D28F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5924" y="107537"/>
            <a:ext cx="11850130" cy="6651609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201EBC3C-4F96-526B-A2DD-D2F5AE5FF583}"/>
              </a:ext>
            </a:extLst>
          </p:cNvPr>
          <p:cNvSpPr txBox="1"/>
          <p:nvPr/>
        </p:nvSpPr>
        <p:spPr>
          <a:xfrm>
            <a:off x="7030995" y="926757"/>
            <a:ext cx="51610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dirty="0" err="1"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Isten</a:t>
            </a:r>
            <a:r>
              <a:rPr lang="sv-SE" sz="4000" dirty="0"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</a:t>
            </a:r>
            <a:r>
              <a:rPr lang="hu-HU" sz="4000" dirty="0"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éltessen és áldjon meg, Ákos!!</a:t>
            </a:r>
            <a:endParaRPr lang="sv-SE" sz="4000" dirty="0">
              <a:latin typeface="Cascadia Mono SemiBold" panose="020B0609020000020004" pitchFamily="49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632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media 2" title="Adventi hírnök">
            <a:hlinkClick r:id="" action="ppaction://media"/>
            <a:extLst>
              <a:ext uri="{FF2B5EF4-FFF2-40B4-BE49-F238E27FC236}">
                <a16:creationId xmlns:a16="http://schemas.microsoft.com/office/drawing/2014/main" id="{59638E25-DD4E-7E1C-D50B-9C57FA9E1AE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079631" y="1418573"/>
            <a:ext cx="7962900" cy="500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0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C7D700A6-06EF-43ED-8201-F3536F830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5024" y="2814082"/>
            <a:ext cx="7832035" cy="913048"/>
          </a:xfrm>
          <a:solidFill>
            <a:schemeClr val="tx2">
              <a:lumMod val="50000"/>
              <a:alpha val="76000"/>
            </a:schemeClr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None/>
            </a:pPr>
            <a:r>
              <a:rPr lang="hu-HU" sz="2800" dirty="0">
                <a:solidFill>
                  <a:schemeClr val="bg1"/>
                </a:solidFill>
                <a:latin typeface="Bell MT" panose="02020503060305020303" pitchFamily="18" charset="0"/>
              </a:rPr>
              <a:t>A családban ti hogyan ünneplitek a karácsonyt?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FDFAE2"/>
              </a:buClr>
            </a:pPr>
            <a:endParaRPr lang="hu-HU" sz="2800" dirty="0">
              <a:solidFill>
                <a:schemeClr val="bg1"/>
              </a:solidFill>
            </a:endParaRPr>
          </a:p>
        </p:txBody>
      </p:sp>
      <p:sp>
        <p:nvSpPr>
          <p:cNvPr id="8" name="Tartalom helye 2">
            <a:extLst>
              <a:ext uri="{FF2B5EF4-FFF2-40B4-BE49-F238E27FC236}">
                <a16:creationId xmlns:a16="http://schemas.microsoft.com/office/drawing/2014/main" id="{665282C2-343E-4A1A-BAC6-B289CB625277}"/>
              </a:ext>
            </a:extLst>
          </p:cNvPr>
          <p:cNvSpPr txBox="1">
            <a:spLocks/>
          </p:cNvSpPr>
          <p:nvPr/>
        </p:nvSpPr>
        <p:spPr>
          <a:xfrm>
            <a:off x="3715024" y="4493860"/>
            <a:ext cx="7832035" cy="913048"/>
          </a:xfrm>
          <a:prstGeom prst="rect">
            <a:avLst/>
          </a:prstGeom>
          <a:solidFill>
            <a:schemeClr val="tx2">
              <a:lumMod val="50000"/>
              <a:alpha val="76000"/>
            </a:scheme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itchFamily="34" charset="0"/>
              <a:buNone/>
            </a:pPr>
            <a:r>
              <a:rPr lang="hu-HU" sz="2800" dirty="0">
                <a:solidFill>
                  <a:schemeClr val="bg1"/>
                </a:solidFill>
                <a:latin typeface="Bell MT" panose="02020503060305020303" pitchFamily="18" charset="0"/>
              </a:rPr>
              <a:t>Mit szeretsz benne a leginkább és mit kevésbé?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DFAE2"/>
              </a:buClr>
            </a:pPr>
            <a:endParaRPr lang="hu-HU" sz="2800" dirty="0">
              <a:solidFill>
                <a:schemeClr val="bg1"/>
              </a:solidFill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5BC84A91-AC0E-4858-A2AA-507220D52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01293"/>
            <a:ext cx="1372005" cy="136800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126FCE18-0DCE-423E-8EEA-3D2840F9D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8788" y="0"/>
            <a:ext cx="1542422" cy="1524132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BF0AA3A5-802C-5338-31C2-D93A4446D910}"/>
              </a:ext>
            </a:extLst>
          </p:cNvPr>
          <p:cNvSpPr txBox="1"/>
          <p:nvPr/>
        </p:nvSpPr>
        <p:spPr>
          <a:xfrm>
            <a:off x="4791101" y="1524132"/>
            <a:ext cx="5445760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  <a:latin typeface="Bell MT" panose="02020503060305020303" pitchFamily="18" charset="0"/>
              </a:rPr>
              <a:t>Teljesítetted-e az adventi listádat</a:t>
            </a:r>
            <a:r>
              <a:rPr lang="sv-SE" sz="2800" dirty="0">
                <a:solidFill>
                  <a:schemeClr val="bg1"/>
                </a:solidFill>
                <a:latin typeface="Bell MT" panose="02020503060305020303" pitchFamily="18" charset="0"/>
              </a:rPr>
              <a:t>?</a:t>
            </a:r>
            <a:endParaRPr lang="en-GB" sz="28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13365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D5A5BD-C8E8-4AC2-8882-F9C115A50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0"/>
            <a:ext cx="10772775" cy="2157731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bg1"/>
                </a:solidFill>
                <a:latin typeface="Bell MT" panose="02020503060305020303" pitchFamily="18" charset="0"/>
              </a:rPr>
              <a:t>                          A testté lett Ige</a:t>
            </a:r>
            <a:br>
              <a:rPr lang="sv-SE" sz="4400" b="1" dirty="0">
                <a:latin typeface="Bell MT" panose="02020503060305020303" pitchFamily="18" charset="0"/>
              </a:rPr>
            </a:br>
            <a:r>
              <a:rPr lang="hu-HU" sz="4400" b="1" dirty="0">
                <a:latin typeface="Bell MT" panose="02020503060305020303" pitchFamily="18" charset="0"/>
              </a:rPr>
              <a:t>                               </a:t>
            </a:r>
            <a:r>
              <a:rPr lang="sv-SE" sz="6000" dirty="0" err="1">
                <a:solidFill>
                  <a:srgbClr val="FFFF00"/>
                </a:solidFill>
                <a:latin typeface="Bell MT" panose="02020503060305020303" pitchFamily="18" charset="0"/>
              </a:rPr>
              <a:t>Jézus</a:t>
            </a:r>
            <a:r>
              <a:rPr lang="sv-SE" sz="6000" dirty="0">
                <a:solidFill>
                  <a:srgbClr val="FFFF00"/>
                </a:solidFill>
                <a:latin typeface="Bell MT" panose="02020503060305020303" pitchFamily="18" charset="0"/>
              </a:rPr>
              <a:t> </a:t>
            </a:r>
            <a:r>
              <a:rPr lang="sv-SE" sz="6000" dirty="0" err="1">
                <a:solidFill>
                  <a:srgbClr val="FFFF00"/>
                </a:solidFill>
                <a:latin typeface="Bell MT" panose="02020503060305020303" pitchFamily="18" charset="0"/>
              </a:rPr>
              <a:t>születése</a:t>
            </a:r>
            <a:br>
              <a:rPr lang="hu-HU" sz="6000" dirty="0">
                <a:solidFill>
                  <a:srgbClr val="FFFF00"/>
                </a:solidFill>
                <a:latin typeface="Bell MT" panose="02020503060305020303" pitchFamily="18" charset="0"/>
              </a:rPr>
            </a:br>
            <a:r>
              <a:rPr lang="hu-HU" sz="6000" dirty="0">
                <a:solidFill>
                  <a:srgbClr val="FFFF00"/>
                </a:solidFill>
                <a:latin typeface="Bell MT" panose="02020503060305020303" pitchFamily="18" charset="0"/>
              </a:rPr>
              <a:t>                             </a:t>
            </a:r>
            <a:r>
              <a:rPr lang="sv-SE" sz="2200" b="1" dirty="0">
                <a:solidFill>
                  <a:schemeClr val="bg1"/>
                </a:solidFill>
                <a:latin typeface="Bell MT" panose="02020503060305020303" pitchFamily="18" charset="0"/>
              </a:rPr>
              <a:t>Lukács </a:t>
            </a:r>
            <a:r>
              <a:rPr lang="sv-SE" sz="2200" b="1" dirty="0" err="1">
                <a:solidFill>
                  <a:schemeClr val="bg1"/>
                </a:solidFill>
                <a:latin typeface="Bell MT" panose="02020503060305020303" pitchFamily="18" charset="0"/>
              </a:rPr>
              <a:t>evangéliuma</a:t>
            </a:r>
            <a:endParaRPr lang="hu-HU" sz="2200" dirty="0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BAA734A-5CBC-451A-B979-87AD66ADB2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9" t="6063" r="4126" b="5863"/>
          <a:stretch/>
        </p:blipFill>
        <p:spPr>
          <a:xfrm>
            <a:off x="10906539" y="0"/>
            <a:ext cx="1285462" cy="1245704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3E4BD81D-1566-036D-D57F-6D46154686FB}"/>
              </a:ext>
            </a:extLst>
          </p:cNvPr>
          <p:cNvSpPr txBox="1"/>
          <p:nvPr/>
        </p:nvSpPr>
        <p:spPr>
          <a:xfrm>
            <a:off x="762001" y="2037717"/>
            <a:ext cx="9997439" cy="923330"/>
          </a:xfrm>
          <a:prstGeom prst="rect">
            <a:avLst/>
          </a:prstGeom>
          <a:solidFill>
            <a:srgbClr val="FDFAE2"/>
          </a:solidFill>
        </p:spPr>
        <p:txBody>
          <a:bodyPr wrap="square" rtlCol="0">
            <a:spAutoFit/>
          </a:bodyPr>
          <a:lstStyle/>
          <a:p>
            <a:r>
              <a:rPr lang="sv-SE" dirty="0" err="1">
                <a:latin typeface="Bell MT" panose="02020503060305020303" pitchFamily="18" charset="0"/>
              </a:rPr>
              <a:t>Történt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pedig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azokban</a:t>
            </a:r>
            <a:r>
              <a:rPr lang="sv-SE" dirty="0">
                <a:latin typeface="Bell MT" panose="02020503060305020303" pitchFamily="18" charset="0"/>
              </a:rPr>
              <a:t> a </a:t>
            </a:r>
            <a:r>
              <a:rPr lang="sv-SE" dirty="0" err="1">
                <a:latin typeface="Bell MT" panose="02020503060305020303" pitchFamily="18" charset="0"/>
              </a:rPr>
              <a:t>napokban</a:t>
            </a:r>
            <a:r>
              <a:rPr lang="sv-SE" dirty="0">
                <a:latin typeface="Bell MT" panose="02020503060305020303" pitchFamily="18" charset="0"/>
              </a:rPr>
              <a:t>, </a:t>
            </a:r>
            <a:r>
              <a:rPr lang="sv-SE" dirty="0" err="1">
                <a:latin typeface="Bell MT" panose="02020503060305020303" pitchFamily="18" charset="0"/>
              </a:rPr>
              <a:t>hogy</a:t>
            </a:r>
            <a:r>
              <a:rPr lang="sv-SE" dirty="0">
                <a:latin typeface="Bell MT" panose="02020503060305020303" pitchFamily="18" charset="0"/>
              </a:rPr>
              <a:t> Augustus </a:t>
            </a:r>
            <a:r>
              <a:rPr lang="sv-SE" dirty="0" err="1">
                <a:latin typeface="Bell MT" panose="02020503060305020303" pitchFamily="18" charset="0"/>
              </a:rPr>
              <a:t>császár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rendeletet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adott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ki</a:t>
            </a:r>
            <a:r>
              <a:rPr lang="sv-SE" dirty="0">
                <a:latin typeface="Bell MT" panose="02020503060305020303" pitchFamily="18" charset="0"/>
              </a:rPr>
              <a:t>, </a:t>
            </a:r>
            <a:r>
              <a:rPr lang="sv-SE" dirty="0" err="1">
                <a:latin typeface="Bell MT" panose="02020503060305020303" pitchFamily="18" charset="0"/>
              </a:rPr>
              <a:t>hogy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az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egész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lakott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földön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összeírást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tartsanak</a:t>
            </a:r>
            <a:r>
              <a:rPr lang="sv-SE" dirty="0">
                <a:latin typeface="Bell MT" panose="02020503060305020303" pitchFamily="18" charset="0"/>
              </a:rPr>
              <a:t>. </a:t>
            </a:r>
            <a:r>
              <a:rPr lang="sv-SE" dirty="0" err="1">
                <a:latin typeface="Bell MT" panose="02020503060305020303" pitchFamily="18" charset="0"/>
              </a:rPr>
              <a:t>Ez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az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első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összeírás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akkor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történt</a:t>
            </a:r>
            <a:r>
              <a:rPr lang="sv-SE" dirty="0">
                <a:latin typeface="Bell MT" panose="02020503060305020303" pitchFamily="18" charset="0"/>
              </a:rPr>
              <a:t>, </a:t>
            </a:r>
            <a:r>
              <a:rPr lang="sv-SE" dirty="0" err="1">
                <a:latin typeface="Bell MT" panose="02020503060305020303" pitchFamily="18" charset="0"/>
              </a:rPr>
              <a:t>amikor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Szíriában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Cirenius</a:t>
            </a:r>
            <a:r>
              <a:rPr lang="sv-SE" dirty="0">
                <a:latin typeface="Bell MT" panose="02020503060305020303" pitchFamily="18" charset="0"/>
              </a:rPr>
              <a:t> volt a </a:t>
            </a:r>
            <a:r>
              <a:rPr lang="sv-SE" dirty="0" err="1">
                <a:latin typeface="Bell MT" panose="02020503060305020303" pitchFamily="18" charset="0"/>
              </a:rPr>
              <a:t>helytartó</a:t>
            </a:r>
            <a:r>
              <a:rPr lang="sv-SE" dirty="0">
                <a:latin typeface="Bell MT" panose="02020503060305020303" pitchFamily="18" charset="0"/>
              </a:rPr>
              <a:t>.</a:t>
            </a:r>
            <a:r>
              <a:rPr lang="sv-SE" dirty="0"/>
              <a:t> </a:t>
            </a:r>
            <a:r>
              <a:rPr lang="sv-SE" dirty="0" err="1">
                <a:latin typeface="Bell MT" panose="02020503060305020303" pitchFamily="18" charset="0"/>
              </a:rPr>
              <a:t>Mindenki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elment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azért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az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összeírásra</a:t>
            </a:r>
            <a:r>
              <a:rPr lang="sv-SE" dirty="0">
                <a:latin typeface="Bell MT" panose="02020503060305020303" pitchFamily="18" charset="0"/>
              </a:rPr>
              <a:t>, </a:t>
            </a:r>
            <a:r>
              <a:rPr lang="sv-SE" dirty="0" err="1">
                <a:latin typeface="Bell MT" panose="02020503060305020303" pitchFamily="18" charset="0"/>
              </a:rPr>
              <a:t>ki-ki</a:t>
            </a:r>
            <a:r>
              <a:rPr lang="sv-SE" dirty="0">
                <a:latin typeface="Bell MT" panose="02020503060305020303" pitchFamily="18" charset="0"/>
              </a:rPr>
              <a:t> a </a:t>
            </a:r>
            <a:r>
              <a:rPr lang="sv-SE" dirty="0" err="1">
                <a:latin typeface="Bell MT" panose="02020503060305020303" pitchFamily="18" charset="0"/>
              </a:rPr>
              <a:t>maga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városába</a:t>
            </a:r>
            <a:r>
              <a:rPr lang="sv-SE" dirty="0">
                <a:latin typeface="Bell MT" panose="02020503060305020303" pitchFamily="18" charset="0"/>
              </a:rPr>
              <a:t>.</a:t>
            </a:r>
            <a:r>
              <a:rPr lang="hu-HU" dirty="0">
                <a:latin typeface="Bell MT" panose="02020503060305020303" pitchFamily="18" charset="0"/>
              </a:rPr>
              <a:t> </a:t>
            </a:r>
            <a:r>
              <a:rPr lang="sv-SE" dirty="0">
                <a:latin typeface="Bell MT" panose="02020503060305020303" pitchFamily="18" charset="0"/>
              </a:rPr>
              <a:t> </a:t>
            </a:r>
            <a:endParaRPr lang="en-GB" dirty="0">
              <a:latin typeface="Bell MT" panose="02020503060305020303" pitchFamily="18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40EB6E5-129A-0E47-AF55-6C511F3C74A0}"/>
              </a:ext>
            </a:extLst>
          </p:cNvPr>
          <p:cNvSpPr txBox="1"/>
          <p:nvPr/>
        </p:nvSpPr>
        <p:spPr>
          <a:xfrm>
            <a:off x="761999" y="3234353"/>
            <a:ext cx="9997439" cy="923330"/>
          </a:xfrm>
          <a:prstGeom prst="rect">
            <a:avLst/>
          </a:prstGeom>
          <a:solidFill>
            <a:srgbClr val="FDFAE2"/>
          </a:solidFill>
        </p:spPr>
        <p:txBody>
          <a:bodyPr wrap="square" rtlCol="0">
            <a:spAutoFit/>
          </a:bodyPr>
          <a:lstStyle/>
          <a:p>
            <a:r>
              <a:rPr lang="sv-SE" dirty="0" err="1">
                <a:latin typeface="Bell MT" panose="02020503060305020303" pitchFamily="18" charset="0"/>
              </a:rPr>
              <a:t>Felment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József</a:t>
            </a:r>
            <a:r>
              <a:rPr lang="sv-SE" dirty="0">
                <a:latin typeface="Bell MT" panose="02020503060305020303" pitchFamily="18" charset="0"/>
              </a:rPr>
              <a:t> is </a:t>
            </a:r>
            <a:r>
              <a:rPr lang="sv-SE" dirty="0" err="1">
                <a:latin typeface="Bell MT" panose="02020503060305020303" pitchFamily="18" charset="0"/>
              </a:rPr>
              <a:t>Galileából</a:t>
            </a:r>
            <a:r>
              <a:rPr lang="sv-SE" dirty="0">
                <a:latin typeface="Bell MT" panose="02020503060305020303" pitchFamily="18" charset="0"/>
              </a:rPr>
              <a:t>, </a:t>
            </a:r>
            <a:r>
              <a:rPr lang="sv-SE" dirty="0" err="1">
                <a:latin typeface="Bell MT" panose="02020503060305020303" pitchFamily="18" charset="0"/>
              </a:rPr>
              <a:t>Názáret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városából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Júdeába</a:t>
            </a:r>
            <a:r>
              <a:rPr lang="sv-SE" dirty="0">
                <a:latin typeface="Bell MT" panose="02020503060305020303" pitchFamily="18" charset="0"/>
              </a:rPr>
              <a:t>, </a:t>
            </a:r>
            <a:r>
              <a:rPr lang="sv-SE" dirty="0" err="1">
                <a:latin typeface="Bell MT" panose="02020503060305020303" pitchFamily="18" charset="0"/>
              </a:rPr>
              <a:t>Dávid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városába</a:t>
            </a:r>
            <a:r>
              <a:rPr lang="sv-SE" dirty="0">
                <a:latin typeface="Bell MT" panose="02020503060305020303" pitchFamily="18" charset="0"/>
              </a:rPr>
              <a:t>, </a:t>
            </a:r>
            <a:r>
              <a:rPr lang="sv-SE" dirty="0" err="1">
                <a:latin typeface="Bell MT" panose="02020503060305020303" pitchFamily="18" charset="0"/>
              </a:rPr>
              <a:t>amelyet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Betlehemnek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neveznek</a:t>
            </a:r>
            <a:r>
              <a:rPr lang="sv-SE" dirty="0">
                <a:latin typeface="Bell MT" panose="02020503060305020303" pitchFamily="18" charset="0"/>
              </a:rPr>
              <a:t>, </a:t>
            </a:r>
            <a:r>
              <a:rPr lang="sv-SE" dirty="0" err="1">
                <a:latin typeface="Bell MT" panose="02020503060305020303" pitchFamily="18" charset="0"/>
              </a:rPr>
              <a:t>mivelhogy</a:t>
            </a:r>
            <a:r>
              <a:rPr lang="sv-SE" dirty="0">
                <a:latin typeface="Bell MT" panose="02020503060305020303" pitchFamily="18" charset="0"/>
              </a:rPr>
              <a:t> a </a:t>
            </a:r>
            <a:r>
              <a:rPr lang="sv-SE" dirty="0" err="1">
                <a:latin typeface="Bell MT" panose="02020503060305020303" pitchFamily="18" charset="0"/>
              </a:rPr>
              <a:t>Dávid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házából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és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nemzetségéből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származott</a:t>
            </a:r>
            <a:r>
              <a:rPr lang="sv-SE" dirty="0">
                <a:latin typeface="Bell MT" panose="02020503060305020303" pitchFamily="18" charset="0"/>
              </a:rPr>
              <a:t>, </a:t>
            </a:r>
            <a:r>
              <a:rPr lang="sv-SE" dirty="0" err="1">
                <a:latin typeface="Bell MT" panose="02020503060305020303" pitchFamily="18" charset="0"/>
              </a:rPr>
              <a:t>hogy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bejegyezzék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jegyesével</a:t>
            </a:r>
            <a:r>
              <a:rPr lang="sv-SE" dirty="0">
                <a:latin typeface="Bell MT" panose="02020503060305020303" pitchFamily="18" charset="0"/>
              </a:rPr>
              <a:t>, </a:t>
            </a:r>
            <a:r>
              <a:rPr lang="sv-SE" dirty="0" err="1">
                <a:latin typeface="Bell MT" panose="02020503060305020303" pitchFamily="18" charset="0"/>
              </a:rPr>
              <a:t>Máriával</a:t>
            </a:r>
            <a:r>
              <a:rPr lang="sv-SE" dirty="0">
                <a:latin typeface="Bell MT" panose="02020503060305020303" pitchFamily="18" charset="0"/>
              </a:rPr>
              <a:t>, </a:t>
            </a:r>
            <a:r>
              <a:rPr lang="sv-SE" dirty="0" err="1">
                <a:latin typeface="Bell MT" panose="02020503060305020303" pitchFamily="18" charset="0"/>
              </a:rPr>
              <a:t>aki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várandós</a:t>
            </a:r>
            <a:r>
              <a:rPr lang="sv-SE" dirty="0">
                <a:latin typeface="Bell MT" panose="02020503060305020303" pitchFamily="18" charset="0"/>
              </a:rPr>
              <a:t> volt.</a:t>
            </a:r>
            <a:endParaRPr lang="en-GB" dirty="0">
              <a:latin typeface="Bell MT" panose="02020503060305020303" pitchFamily="18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2271B42C-BCED-13BA-1019-19CFB520BA12}"/>
              </a:ext>
            </a:extLst>
          </p:cNvPr>
          <p:cNvSpPr txBox="1"/>
          <p:nvPr/>
        </p:nvSpPr>
        <p:spPr>
          <a:xfrm>
            <a:off x="761999" y="4451718"/>
            <a:ext cx="9997439" cy="646331"/>
          </a:xfrm>
          <a:prstGeom prst="rect">
            <a:avLst/>
          </a:prstGeom>
          <a:solidFill>
            <a:srgbClr val="FDFAE2"/>
          </a:solidFill>
        </p:spPr>
        <p:txBody>
          <a:bodyPr wrap="square" rtlCol="0">
            <a:spAutoFit/>
          </a:bodyPr>
          <a:lstStyle/>
          <a:p>
            <a:r>
              <a:rPr lang="sv-SE" dirty="0" err="1">
                <a:latin typeface="Bell MT" panose="02020503060305020303" pitchFamily="18" charset="0"/>
              </a:rPr>
              <a:t>Történt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pedig</a:t>
            </a:r>
            <a:r>
              <a:rPr lang="sv-SE" dirty="0">
                <a:latin typeface="Bell MT" panose="02020503060305020303" pitchFamily="18" charset="0"/>
              </a:rPr>
              <a:t>, </a:t>
            </a:r>
            <a:r>
              <a:rPr lang="sv-SE" dirty="0" err="1">
                <a:latin typeface="Bell MT" panose="02020503060305020303" pitchFamily="18" charset="0"/>
              </a:rPr>
              <a:t>hogy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ottlétük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alatt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beteltek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szülésének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napjai</a:t>
            </a:r>
            <a:r>
              <a:rPr lang="sv-SE" dirty="0">
                <a:latin typeface="Bell MT" panose="02020503060305020303" pitchFamily="18" charset="0"/>
              </a:rPr>
              <a:t>, </a:t>
            </a:r>
            <a:r>
              <a:rPr lang="sv-SE" dirty="0" err="1">
                <a:latin typeface="Bell MT" panose="02020503060305020303" pitchFamily="18" charset="0"/>
              </a:rPr>
              <a:t>megszülte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elsőszülött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fiát</a:t>
            </a:r>
            <a:r>
              <a:rPr lang="sv-SE" dirty="0">
                <a:latin typeface="Bell MT" panose="02020503060305020303" pitchFamily="18" charset="0"/>
              </a:rPr>
              <a:t>, </a:t>
            </a:r>
            <a:r>
              <a:rPr lang="sv-SE" dirty="0" err="1">
                <a:latin typeface="Bell MT" panose="02020503060305020303" pitchFamily="18" charset="0"/>
              </a:rPr>
              <a:t>és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bepólyálva</a:t>
            </a:r>
            <a:r>
              <a:rPr lang="sv-SE" dirty="0">
                <a:latin typeface="Bell MT" panose="02020503060305020303" pitchFamily="18" charset="0"/>
              </a:rPr>
              <a:t> a </a:t>
            </a:r>
            <a:r>
              <a:rPr lang="sv-SE" dirty="0" err="1">
                <a:latin typeface="Bell MT" panose="02020503060305020303" pitchFamily="18" charset="0"/>
              </a:rPr>
              <a:t>jászolba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fektette</a:t>
            </a:r>
            <a:r>
              <a:rPr lang="sv-SE" dirty="0">
                <a:latin typeface="Bell MT" panose="02020503060305020303" pitchFamily="18" charset="0"/>
              </a:rPr>
              <a:t>, </a:t>
            </a:r>
            <a:r>
              <a:rPr lang="sv-SE" dirty="0" err="1">
                <a:latin typeface="Bell MT" panose="02020503060305020303" pitchFamily="18" charset="0"/>
              </a:rPr>
              <a:t>mert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nem</a:t>
            </a:r>
            <a:r>
              <a:rPr lang="sv-SE" dirty="0">
                <a:latin typeface="Bell MT" panose="02020503060305020303" pitchFamily="18" charset="0"/>
              </a:rPr>
              <a:t> volt </a:t>
            </a:r>
            <a:r>
              <a:rPr lang="sv-SE" dirty="0" err="1">
                <a:latin typeface="Bell MT" panose="02020503060305020303" pitchFamily="18" charset="0"/>
              </a:rPr>
              <a:t>számukra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hely</a:t>
            </a:r>
            <a:r>
              <a:rPr lang="sv-SE" dirty="0">
                <a:latin typeface="Bell MT" panose="02020503060305020303" pitchFamily="18" charset="0"/>
              </a:rPr>
              <a:t> a </a:t>
            </a:r>
            <a:r>
              <a:rPr lang="sv-SE" dirty="0" err="1">
                <a:latin typeface="Bell MT" panose="02020503060305020303" pitchFamily="18" charset="0"/>
              </a:rPr>
              <a:t>vendégfogadó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sv-SE" dirty="0" err="1">
                <a:latin typeface="Bell MT" panose="02020503060305020303" pitchFamily="18" charset="0"/>
              </a:rPr>
              <a:t>háznál</a:t>
            </a:r>
            <a:r>
              <a:rPr lang="sv-SE" dirty="0">
                <a:latin typeface="Bell MT" panose="02020503060305020303" pitchFamily="18" charset="0"/>
              </a:rPr>
              <a:t>.</a:t>
            </a:r>
            <a:endParaRPr lang="en-GB" dirty="0">
              <a:latin typeface="Bell MT" panose="02020503060305020303" pitchFamily="18" charset="0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CA79673-B628-618A-9C0F-77A1FABF893C}"/>
              </a:ext>
            </a:extLst>
          </p:cNvPr>
          <p:cNvSpPr txBox="1"/>
          <p:nvPr/>
        </p:nvSpPr>
        <p:spPr>
          <a:xfrm>
            <a:off x="762000" y="5354320"/>
            <a:ext cx="9997439" cy="646331"/>
          </a:xfrm>
          <a:prstGeom prst="rect">
            <a:avLst/>
          </a:prstGeom>
          <a:solidFill>
            <a:srgbClr val="FDFAE2"/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latin typeface="Bell MT" panose="02020503060305020303" pitchFamily="18" charset="0"/>
              </a:rPr>
              <a:t>Pásztorok tanyáztak azon a vidéken, akik kint a mezőn őrködtek éjszaka a nyájuk mellett. És íme, az Úr angyala megjelent nekik, és </a:t>
            </a:r>
            <a:r>
              <a:rPr lang="hu-HU" dirty="0" err="1">
                <a:latin typeface="Bell MT" panose="02020503060305020303" pitchFamily="18" charset="0"/>
              </a:rPr>
              <a:t>körülragyogta</a:t>
            </a:r>
            <a:r>
              <a:rPr lang="hu-HU" dirty="0">
                <a:latin typeface="Bell MT" panose="02020503060305020303" pitchFamily="18" charset="0"/>
              </a:rPr>
              <a:t> őket az Úr dicsősége, ők pedig nagyon megrettentek. </a:t>
            </a:r>
            <a:endParaRPr lang="en-GB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847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50DB5BD7-E083-A3B5-BC8F-B7EE1453B3C0}"/>
              </a:ext>
            </a:extLst>
          </p:cNvPr>
          <p:cNvSpPr txBox="1"/>
          <p:nvPr/>
        </p:nvSpPr>
        <p:spPr>
          <a:xfrm>
            <a:off x="548640" y="777348"/>
            <a:ext cx="10749280" cy="646331"/>
          </a:xfrm>
          <a:prstGeom prst="rect">
            <a:avLst/>
          </a:prstGeom>
          <a:solidFill>
            <a:srgbClr val="FDFAE2"/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latin typeface="Bell MT" panose="02020503060305020303" pitchFamily="18" charset="0"/>
              </a:rPr>
              <a:t>És az angyal így szólt: Ne féljetek, mert íme, nagy örömet hirdetek nektek, amely az egész nép öröme lesz, mert Dávid városában ma megszületett nektek az Üdvözítő, aki az Úr Krisztus. </a:t>
            </a:r>
            <a:endParaRPr lang="en-GB" dirty="0">
              <a:latin typeface="Bell MT" panose="02020503060305020303" pitchFamily="18" charset="0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520C006-7D9D-029A-A3B9-2AE3F758A853}"/>
              </a:ext>
            </a:extLst>
          </p:cNvPr>
          <p:cNvSpPr txBox="1"/>
          <p:nvPr/>
        </p:nvSpPr>
        <p:spPr>
          <a:xfrm>
            <a:off x="548640" y="1753818"/>
            <a:ext cx="10749280" cy="923330"/>
          </a:xfrm>
          <a:prstGeom prst="rect">
            <a:avLst/>
          </a:prstGeom>
          <a:solidFill>
            <a:srgbClr val="FDFAE2"/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latin typeface="Bell MT" panose="02020503060305020303" pitchFamily="18" charset="0"/>
              </a:rPr>
              <a:t>Ez pedig a jel számotokra: találtok egy kisgyermeket bepólyálva feküdni a jászolban. És hirtelen mennyei seregek sokasága jelent meg az angyallal együtt, akik Istent dicsérték, és ezt mondták: Dicsőség a magasságban Istennek, és a földön békesség, és az emberekhez jóakarat!</a:t>
            </a:r>
            <a:endParaRPr lang="en-GB" dirty="0">
              <a:latin typeface="Bell MT" panose="02020503060305020303" pitchFamily="18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8B0438D-DF6C-CDE2-3347-DEC8F521C077}"/>
              </a:ext>
            </a:extLst>
          </p:cNvPr>
          <p:cNvSpPr txBox="1"/>
          <p:nvPr/>
        </p:nvSpPr>
        <p:spPr>
          <a:xfrm>
            <a:off x="548640" y="3087023"/>
            <a:ext cx="10678160" cy="646331"/>
          </a:xfrm>
          <a:prstGeom prst="rect">
            <a:avLst/>
          </a:prstGeom>
          <a:solidFill>
            <a:srgbClr val="FDFAE2"/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latin typeface="Bell MT" panose="02020503060305020303" pitchFamily="18" charset="0"/>
              </a:rPr>
              <a:t>Miután elmentek az angyalok tőlük a mennybe, a pásztorok így szóltak </a:t>
            </a:r>
            <a:r>
              <a:rPr lang="hu-HU">
                <a:latin typeface="Bell MT" panose="02020503060305020303" pitchFamily="18" charset="0"/>
              </a:rPr>
              <a:t>egymáshoz: „Menjünk </a:t>
            </a:r>
            <a:r>
              <a:rPr lang="hu-HU" dirty="0">
                <a:latin typeface="Bell MT" panose="02020503060305020303" pitchFamily="18" charset="0"/>
              </a:rPr>
              <a:t>el Betlehembe, és lássuk meg e dolgot, amelyet az Úr kijelentett nekünk! ,,</a:t>
            </a:r>
            <a:endParaRPr lang="en-GB" dirty="0">
              <a:latin typeface="Bell MT" panose="02020503060305020303" pitchFamily="18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87F8F09-BC89-FEAE-1E78-E5D2365D9230}"/>
              </a:ext>
            </a:extLst>
          </p:cNvPr>
          <p:cNvSpPr txBox="1"/>
          <p:nvPr/>
        </p:nvSpPr>
        <p:spPr>
          <a:xfrm>
            <a:off x="548640" y="4124308"/>
            <a:ext cx="10749280" cy="923330"/>
          </a:xfrm>
          <a:prstGeom prst="rect">
            <a:avLst/>
          </a:prstGeom>
          <a:solidFill>
            <a:srgbClr val="FDFAE2"/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latin typeface="Bell MT" panose="02020503060305020303" pitchFamily="18" charset="0"/>
              </a:rPr>
              <a:t>Elmentek hát nagy sietve, és megtalálták Máriát és Józsefet és a jászolban fekvő kisgyermeket. Amikor meglátták, elmondták a gyermek felől kapott kijelentést,</a:t>
            </a:r>
            <a:r>
              <a:rPr lang="sv-SE" dirty="0">
                <a:latin typeface="Bell MT" panose="02020503060305020303" pitchFamily="18" charset="0"/>
              </a:rPr>
              <a:t> </a:t>
            </a:r>
            <a:r>
              <a:rPr lang="hu-HU" dirty="0">
                <a:latin typeface="Bell MT" panose="02020503060305020303" pitchFamily="18" charset="0"/>
              </a:rPr>
              <a:t>és akik csak hallották, mind elcsodálkoztak azon, amit a pásztorok mondtak</a:t>
            </a:r>
            <a:r>
              <a:rPr lang="hu-HU" dirty="0"/>
              <a:t>. </a:t>
            </a:r>
            <a:endParaRPr lang="en-GB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97672541-33C0-BC54-7DB4-9806939EBACF}"/>
              </a:ext>
            </a:extLst>
          </p:cNvPr>
          <p:cNvSpPr txBox="1"/>
          <p:nvPr/>
        </p:nvSpPr>
        <p:spPr>
          <a:xfrm>
            <a:off x="518160" y="5434321"/>
            <a:ext cx="10749280" cy="646331"/>
          </a:xfrm>
          <a:prstGeom prst="rect">
            <a:avLst/>
          </a:prstGeom>
          <a:solidFill>
            <a:srgbClr val="FDFAE2"/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latin typeface="Bell MT" panose="02020503060305020303" pitchFamily="18" charset="0"/>
              </a:rPr>
              <a:t>Mária pedig mindezeket a dolgokat megjegyezte és a szívében forgatta. A pásztorok pedig visszatértek, dicsőítve és dicsérve Istent mindazokért, amiket hallottak és láttak, úgy, ahogy az nekik megmondatott.</a:t>
            </a:r>
            <a:endParaRPr lang="en-GB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87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Nagyvárosi">
  <a:themeElements>
    <a:clrScheme name="Narancs–vörös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616</Words>
  <Application>Microsoft Office PowerPoint</Application>
  <PresentationFormat>Szélesvásznú</PresentationFormat>
  <Paragraphs>48</Paragraphs>
  <Slides>18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4" baseType="lpstr">
      <vt:lpstr>Arial</vt:lpstr>
      <vt:lpstr>Bell MT</vt:lpstr>
      <vt:lpstr>Calibri</vt:lpstr>
      <vt:lpstr>Cascadia Mono SemiBold</vt:lpstr>
      <vt:lpstr>Congenial SemiBold</vt:lpstr>
      <vt:lpstr>Nagyvárosi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                          A testté lett Ige                                Jézus születése                              Lukács evangéliuma</vt:lpstr>
      <vt:lpstr>PowerPoint-bemutató</vt:lpstr>
      <vt:lpstr>Kattints a gombra, hogy egy játék segítségével átismételheted a ma tanultakat!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Viola Pálfalvi</dc:creator>
  <cp:lastModifiedBy>László Faragó</cp:lastModifiedBy>
  <cp:revision>78</cp:revision>
  <dcterms:created xsi:type="dcterms:W3CDTF">2020-11-29T18:05:49Z</dcterms:created>
  <dcterms:modified xsi:type="dcterms:W3CDTF">2025-12-19T16:33:35Z</dcterms:modified>
</cp:coreProperties>
</file>