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281" r:id="rId3"/>
    <p:sldId id="314" r:id="rId4"/>
    <p:sldId id="318" r:id="rId5"/>
    <p:sldId id="320" r:id="rId6"/>
    <p:sldId id="322" r:id="rId7"/>
    <p:sldId id="326" r:id="rId8"/>
    <p:sldId id="316" r:id="rId9"/>
    <p:sldId id="323" r:id="rId10"/>
    <p:sldId id="310" r:id="rId11"/>
    <p:sldId id="330" r:id="rId12"/>
    <p:sldId id="331" r:id="rId13"/>
    <p:sldId id="307" r:id="rId14"/>
    <p:sldId id="328" r:id="rId15"/>
    <p:sldId id="297" r:id="rId16"/>
    <p:sldId id="304" r:id="rId17"/>
    <p:sldId id="305" r:id="rId18"/>
    <p:sldId id="306" r:id="rId1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BFB"/>
    <a:srgbClr val="F7D097"/>
    <a:srgbClr val="F1B051"/>
    <a:srgbClr val="AE2E51"/>
    <a:srgbClr val="FDF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112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0493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915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97176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452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01276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034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677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697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Dátum helye 2"/>
          <p:cNvSpPr>
            <a:spLocks noGrp="1"/>
          </p:cNvSpPr>
          <p:nvPr>
            <p:ph type="dt" sz="half" idx="10"/>
          </p:nvPr>
        </p:nvSpPr>
        <p:spPr>
          <a:xfrm>
            <a:off x="609600" y="6251575"/>
            <a:ext cx="2844800" cy="476250"/>
          </a:xfrm>
        </p:spPr>
        <p:txBody>
          <a:bodyPr/>
          <a:lstStyle>
            <a:lvl1pPr>
              <a:defRPr/>
            </a:lvl1pPr>
          </a:lstStyle>
          <a:p>
            <a:endParaRPr lang="hu-HU" altLang="hu-HU"/>
          </a:p>
        </p:txBody>
      </p:sp>
      <p:sp>
        <p:nvSpPr>
          <p:cNvPr id="4" name="Dia számának helye 3"/>
          <p:cNvSpPr>
            <a:spLocks noGrp="1"/>
          </p:cNvSpPr>
          <p:nvPr>
            <p:ph type="sldNum" sz="quarter" idx="11"/>
          </p:nvPr>
        </p:nvSpPr>
        <p:spPr>
          <a:xfrm>
            <a:off x="8737600" y="6248400"/>
            <a:ext cx="2844800" cy="476250"/>
          </a:xfrm>
        </p:spPr>
        <p:txBody>
          <a:bodyPr/>
          <a:lstStyle>
            <a:lvl1pPr>
              <a:defRPr/>
            </a:lvl1pPr>
          </a:lstStyle>
          <a:p>
            <a:fld id="{389C0AC7-9BBC-4C65-BBF6-D0ECDF1A3409}" type="slidenum">
              <a:rPr lang="hu-HU" altLang="hu-HU"/>
              <a:pPr/>
              <a:t>‹#›</a:t>
            </a:fld>
            <a:endParaRPr lang="hu-HU" altLang="hu-HU"/>
          </a:p>
        </p:txBody>
      </p:sp>
      <p:sp>
        <p:nvSpPr>
          <p:cNvPr id="5" name="Élőláb helye 4"/>
          <p:cNvSpPr>
            <a:spLocks noGrp="1"/>
          </p:cNvSpPr>
          <p:nvPr>
            <p:ph type="ftr" sz="quarter" idx="12"/>
          </p:nvPr>
        </p:nvSpPr>
        <p:spPr>
          <a:xfrm>
            <a:off x="4165600" y="6248400"/>
            <a:ext cx="3860800" cy="476250"/>
          </a:xfrm>
        </p:spPr>
        <p:txBody>
          <a:bodyPr/>
          <a:lstStyle>
            <a:lvl1pPr>
              <a:defRPr/>
            </a:lvl1pPr>
          </a:lstStyle>
          <a:p>
            <a:endParaRPr lang="hu-HU" altLang="hu-HU"/>
          </a:p>
        </p:txBody>
      </p:sp>
    </p:spTree>
    <p:extLst>
      <p:ext uri="{BB962C8B-B14F-4D97-AF65-F5344CB8AC3E}">
        <p14:creationId xmlns:p14="http://schemas.microsoft.com/office/powerpoint/2010/main" val="2043162062"/>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8806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759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845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364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253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4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048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3157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2025. 05. 23.</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50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0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sv-se/foto/1708733/"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pJbFO-x2jpY?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xCOsqpm5A"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keresztenydalok.hu/enekek/tegyengembekekovetedde" TargetMode="External"/><Relationship Id="rId5" Type="http://schemas.openxmlformats.org/officeDocument/2006/relationships/hyperlink" Target="https://www.youtube.com/watch?v=Zk9rUOyMpgU&amp;t=99s" TargetMode="External"/><Relationship Id="rId4" Type="http://schemas.openxmlformats.org/officeDocument/2006/relationships/hyperlink" Target="https://www.youtube.com/watch?v=BRM5OgVSrz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rpi-feladatbank.reformatus.hu/PN7miVM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LoU1WZVs-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ödelsedagstårta, stearinljus, dessert, bakverk&#10;&#10;AI-genererat innehåll kan vara felaktigt.">
            <a:extLst>
              <a:ext uri="{FF2B5EF4-FFF2-40B4-BE49-F238E27FC236}">
                <a16:creationId xmlns:a16="http://schemas.microsoft.com/office/drawing/2014/main" id="{7DA581B8-0E31-C079-E000-A2C8798D338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70819" y="0"/>
            <a:ext cx="4050362" cy="6858000"/>
          </a:xfrm>
          <a:prstGeom prst="rect">
            <a:avLst/>
          </a:prstGeom>
        </p:spPr>
      </p:pic>
      <p:sp>
        <p:nvSpPr>
          <p:cNvPr id="6" name="Moln 5">
            <a:extLst>
              <a:ext uri="{FF2B5EF4-FFF2-40B4-BE49-F238E27FC236}">
                <a16:creationId xmlns:a16="http://schemas.microsoft.com/office/drawing/2014/main" id="{1D0F3763-0B30-41E7-2414-1FDCB70873F3}"/>
              </a:ext>
            </a:extLst>
          </p:cNvPr>
          <p:cNvSpPr/>
          <p:nvPr/>
        </p:nvSpPr>
        <p:spPr>
          <a:xfrm>
            <a:off x="622620" y="1933832"/>
            <a:ext cx="3138616" cy="1853514"/>
          </a:xfrm>
          <a:prstGeom prst="cloud">
            <a:avLst/>
          </a:prstGeom>
          <a:solidFill>
            <a:srgbClr val="CAEB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b="1" dirty="0">
                <a:latin typeface="Cavolini" panose="03000502040302020204" pitchFamily="66" charset="0"/>
                <a:cs typeface="Cavolini" panose="03000502040302020204" pitchFamily="66" charset="0"/>
              </a:rPr>
              <a:t>N</a:t>
            </a:r>
            <a:r>
              <a:rPr lang="hu-HU" sz="3200" b="1" dirty="0">
                <a:latin typeface="Cavolini" panose="03000502040302020204" pitchFamily="66" charset="0"/>
                <a:cs typeface="Cavolini" panose="03000502040302020204" pitchFamily="66" charset="0"/>
              </a:rPr>
              <a:t>óra</a:t>
            </a:r>
            <a:endParaRPr lang="sv-SE" sz="3200" b="1" dirty="0">
              <a:latin typeface="Cavolini" panose="03000502040302020204" pitchFamily="66" charset="0"/>
              <a:cs typeface="Cavolini" panose="03000502040302020204" pitchFamily="66" charset="0"/>
            </a:endParaRPr>
          </a:p>
        </p:txBody>
      </p:sp>
      <p:sp>
        <p:nvSpPr>
          <p:cNvPr id="7" name="Moln 6">
            <a:extLst>
              <a:ext uri="{FF2B5EF4-FFF2-40B4-BE49-F238E27FC236}">
                <a16:creationId xmlns:a16="http://schemas.microsoft.com/office/drawing/2014/main" id="{B4AB3EA7-EB31-C569-C2CE-09A8E28FE55F}"/>
              </a:ext>
            </a:extLst>
          </p:cNvPr>
          <p:cNvSpPr/>
          <p:nvPr/>
        </p:nvSpPr>
        <p:spPr>
          <a:xfrm>
            <a:off x="8740347" y="1915297"/>
            <a:ext cx="3015049" cy="1816444"/>
          </a:xfrm>
          <a:prstGeom prst="cloud">
            <a:avLst/>
          </a:prstGeom>
          <a:solidFill>
            <a:srgbClr val="CAEB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3600" b="1" dirty="0">
                <a:latin typeface="Cavolini" panose="03000502040302020204" pitchFamily="66" charset="0"/>
                <a:cs typeface="Cavolini" panose="03000502040302020204" pitchFamily="66" charset="0"/>
              </a:rPr>
              <a:t>Hanna</a:t>
            </a:r>
            <a:endParaRPr lang="sv-SE" sz="3600" b="1" dirty="0">
              <a:latin typeface="Cavolini" panose="03000502040302020204" pitchFamily="66" charset="0"/>
              <a:cs typeface="Cavolini" panose="03000502040302020204" pitchFamily="66" charset="0"/>
            </a:endParaRPr>
          </a:p>
        </p:txBody>
      </p:sp>
      <p:sp>
        <p:nvSpPr>
          <p:cNvPr id="15" name="textruta 14">
            <a:extLst>
              <a:ext uri="{FF2B5EF4-FFF2-40B4-BE49-F238E27FC236}">
                <a16:creationId xmlns:a16="http://schemas.microsoft.com/office/drawing/2014/main" id="{C4687895-4992-DDC1-CF0D-AAFC73C99D69}"/>
              </a:ext>
            </a:extLst>
          </p:cNvPr>
          <p:cNvSpPr txBox="1"/>
          <p:nvPr/>
        </p:nvSpPr>
        <p:spPr>
          <a:xfrm>
            <a:off x="829228" y="4572001"/>
            <a:ext cx="2850293" cy="1938992"/>
          </a:xfrm>
          <a:prstGeom prst="rect">
            <a:avLst/>
          </a:prstGeom>
          <a:noFill/>
        </p:spPr>
        <p:txBody>
          <a:bodyPr wrap="square">
            <a:spAutoFit/>
          </a:bodyPr>
          <a:lstStyle/>
          <a:p>
            <a:r>
              <a:rPr lang="hu-HU" sz="4000" i="1" dirty="0">
                <a:solidFill>
                  <a:srgbClr val="FF0000"/>
                </a:solidFill>
                <a:latin typeface="Cavolini" panose="03000502040302020204" pitchFamily="66" charset="0"/>
                <a:cs typeface="Cavolini" panose="03000502040302020204" pitchFamily="66" charset="0"/>
              </a:rPr>
              <a:t>Isten áldjon meg, Téged!!!</a:t>
            </a:r>
            <a:endParaRPr lang="sv-SE" sz="4000" i="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161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5212" y="349790"/>
            <a:ext cx="10527894" cy="1106477"/>
          </a:xfrm>
          <a:solidFill>
            <a:schemeClr val="accent2">
              <a:lumMod val="60000"/>
              <a:lumOff val="40000"/>
            </a:schemeClr>
          </a:solidFill>
          <a:effectLst>
            <a:glow rad="228600">
              <a:schemeClr val="accent1">
                <a:satMod val="175000"/>
                <a:alpha val="40000"/>
              </a:schemeClr>
            </a:glow>
          </a:effectLst>
        </p:spPr>
        <p:txBody>
          <a:bodyPr>
            <a:normAutofit fontScale="90000"/>
          </a:bodyPr>
          <a:lstStyle/>
          <a:p>
            <a:pPr algn="ctr"/>
            <a:r>
              <a:rPr lang="hu-HU" dirty="0">
                <a:latin typeface="Arial" panose="020B0604020202020204" pitchFamily="34" charset="0"/>
                <a:cs typeface="Arial" panose="020B0604020202020204" pitchFamily="34" charset="0"/>
              </a:rPr>
              <a:t>Pál és Szilász ártatlanul voltak a börtönben</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Apostolok cselekedetei 16,25-32.</a:t>
            </a:r>
          </a:p>
        </p:txBody>
      </p:sp>
      <p:sp>
        <p:nvSpPr>
          <p:cNvPr id="3" name="Tartalom helye 2"/>
          <p:cNvSpPr>
            <a:spLocks noGrp="1"/>
          </p:cNvSpPr>
          <p:nvPr>
            <p:ph idx="1"/>
          </p:nvPr>
        </p:nvSpPr>
        <p:spPr>
          <a:xfrm>
            <a:off x="576851" y="1612356"/>
            <a:ext cx="11323796" cy="4188604"/>
          </a:xfrm>
          <a:solidFill>
            <a:schemeClr val="accent5">
              <a:lumMod val="60000"/>
              <a:lumOff val="40000"/>
            </a:schemeClr>
          </a:solidFill>
          <a:effectLst>
            <a:outerShdw blurRad="76200" dir="18900000" sy="23000" kx="-1200000" algn="bl" rotWithShape="0">
              <a:prstClr val="black">
                <a:alpha val="20000"/>
              </a:prstClr>
            </a:outerShdw>
          </a:effectLst>
        </p:spPr>
        <p:txBody>
          <a:bodyPr>
            <a:noAutofit/>
          </a:bodyPr>
          <a:lstStyle/>
          <a:p>
            <a:r>
              <a:rPr lang="hu-HU" sz="2000" dirty="0">
                <a:latin typeface="Arial" panose="020B0604020202020204" pitchFamily="34" charset="0"/>
                <a:cs typeface="Arial" panose="020B0604020202020204" pitchFamily="34" charset="0"/>
              </a:rPr>
              <a:t>Éjféltájban Pál és Szilász imádkozott, és énekkel magasztalta az Istent, a foglyok pedig hallgatták őket.</a:t>
            </a:r>
          </a:p>
          <a:p>
            <a:r>
              <a:rPr lang="hu-HU" sz="2000" dirty="0">
                <a:latin typeface="Arial" panose="020B0604020202020204" pitchFamily="34" charset="0"/>
                <a:cs typeface="Arial" panose="020B0604020202020204" pitchFamily="34" charset="0"/>
              </a:rPr>
              <a:t>Ekkor hirtelen nagy földrengés támadt, úgyhogy megrendültek a börtön alapjai, hirtelen kinyílt minden ajtó, és mindegyikükről lehulltak a bilincsek. </a:t>
            </a:r>
          </a:p>
          <a:p>
            <a:r>
              <a:rPr lang="hu-HU" sz="2000" dirty="0">
                <a:latin typeface="Arial" panose="020B0604020202020204" pitchFamily="34" charset="0"/>
                <a:cs typeface="Arial" panose="020B0604020202020204" pitchFamily="34" charset="0"/>
              </a:rPr>
              <a:t>Amikor a börtönőr felriadt álmából, és meglátta, hogy nyitva vannak a börtönajtók, kivonta a kardját, és végezni akart magával, mert azt hitte, hogy megszöktek a foglyok. </a:t>
            </a:r>
          </a:p>
          <a:p>
            <a:r>
              <a:rPr lang="hu-HU" sz="2000" dirty="0">
                <a:latin typeface="Arial" panose="020B0604020202020204" pitchFamily="34" charset="0"/>
                <a:cs typeface="Arial" panose="020B0604020202020204" pitchFamily="34" charset="0"/>
              </a:rPr>
              <a:t>Pál azonban hangosan rákiáltott: Ne tegyél kárt magadban, mert valamennyien itt vagyunk! </a:t>
            </a:r>
          </a:p>
          <a:p>
            <a:pPr marL="0" indent="0">
              <a:buNone/>
            </a:pPr>
            <a:r>
              <a:rPr lang="hu-HU" sz="2000" dirty="0">
                <a:latin typeface="Arial" panose="020B0604020202020204" pitchFamily="34" charset="0"/>
                <a:cs typeface="Arial" panose="020B0604020202020204" pitchFamily="34" charset="0"/>
              </a:rPr>
              <a:t>Ekkor az világosságot kért, berohant, és remegve borult Pál és Szilász elé; </a:t>
            </a:r>
          </a:p>
          <a:p>
            <a:pPr marL="0" indent="0">
              <a:buNone/>
            </a:pPr>
            <a:r>
              <a:rPr lang="hu-HU" sz="2000" dirty="0">
                <a:latin typeface="Arial" panose="020B0604020202020204" pitchFamily="34" charset="0"/>
                <a:cs typeface="Arial" panose="020B0604020202020204" pitchFamily="34" charset="0"/>
              </a:rPr>
              <a:t>majd kivezette őket, és ezt kérdezte: Uraim, mit kell cselekednem, hogy üdvözüljek? Ők pedig így válaszoltak: </a:t>
            </a:r>
            <a:r>
              <a:rPr lang="hu-HU" sz="2000" b="1" dirty="0">
                <a:latin typeface="Arial" panose="020B0604020202020204" pitchFamily="34" charset="0"/>
                <a:cs typeface="Arial" panose="020B0604020202020204" pitchFamily="34" charset="0"/>
              </a:rPr>
              <a:t>Higgy az Úr Jézusban, és üdvözülsz mind te, mind a te házad népe. </a:t>
            </a:r>
          </a:p>
          <a:p>
            <a:pPr marL="0" indent="0">
              <a:buNone/>
            </a:pPr>
            <a:r>
              <a:rPr lang="hu-HU" sz="2000" b="1" dirty="0">
                <a:latin typeface="Arial" panose="020B0604020202020204" pitchFamily="34" charset="0"/>
                <a:cs typeface="Arial" panose="020B0604020202020204" pitchFamily="34" charset="0"/>
              </a:rPr>
              <a:t>Ekkor hirdették az Isten Igéjét neki és mindazoknak, akik a házában voltak.</a:t>
            </a:r>
          </a:p>
        </p:txBody>
      </p:sp>
      <p:pic>
        <p:nvPicPr>
          <p:cNvPr id="4" name="Kép 3"/>
          <p:cNvPicPr>
            <a:picLocks noChangeAspect="1"/>
          </p:cNvPicPr>
          <p:nvPr/>
        </p:nvPicPr>
        <p:blipFill>
          <a:blip r:embed="rId4"/>
          <a:stretch>
            <a:fillRect/>
          </a:stretch>
        </p:blipFill>
        <p:spPr>
          <a:xfrm>
            <a:off x="469275" y="105907"/>
            <a:ext cx="1565923" cy="1459384"/>
          </a:xfrm>
          <a:prstGeom prst="rect">
            <a:avLst/>
          </a:prstGeom>
        </p:spPr>
      </p:pic>
      <p:pic>
        <p:nvPicPr>
          <p:cNvPr id="5" name="Apcsel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9753" y="5324710"/>
            <a:ext cx="1053353" cy="1053353"/>
          </a:xfrm>
          <a:prstGeom prst="rect">
            <a:avLst/>
          </a:prstGeom>
          <a:solidFill>
            <a:srgbClr val="002060"/>
          </a:solidFill>
        </p:spPr>
      </p:pic>
      <p:sp>
        <p:nvSpPr>
          <p:cNvPr id="9" name="Folyamatábra: Befejezés 8"/>
          <p:cNvSpPr/>
          <p:nvPr/>
        </p:nvSpPr>
        <p:spPr>
          <a:xfrm>
            <a:off x="779928" y="5901813"/>
            <a:ext cx="8565777" cy="821716"/>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ts val="1000"/>
              </a:spcBef>
              <a:buClr>
                <a:srgbClr val="A53010"/>
              </a:buClr>
            </a:pPr>
            <a:r>
              <a:rPr lang="hu-HU" sz="2000" b="1" dirty="0">
                <a:solidFill>
                  <a:prstClr val="black">
                    <a:lumMod val="75000"/>
                    <a:lumOff val="25000"/>
                  </a:prstClr>
                </a:solidFill>
                <a:latin typeface="Arial" panose="020B0604020202020204" pitchFamily="34" charset="0"/>
                <a:cs typeface="Arial" panose="020B0604020202020204" pitchFamily="34" charset="0"/>
              </a:rPr>
              <a:t>Ezt a szakaszt meg is hallgathatod. Erre az  ikonra </a:t>
            </a:r>
            <a:r>
              <a:rPr lang="hu-HU" sz="2000" b="1" dirty="0" err="1">
                <a:solidFill>
                  <a:prstClr val="black">
                    <a:lumMod val="75000"/>
                    <a:lumOff val="25000"/>
                  </a:prstClr>
                </a:solidFill>
                <a:latin typeface="Arial" panose="020B0604020202020204" pitchFamily="34" charset="0"/>
                <a:cs typeface="Arial" panose="020B0604020202020204" pitchFamily="34" charset="0"/>
              </a:rPr>
              <a:t>kattints</a:t>
            </a:r>
            <a:r>
              <a:rPr lang="hu-HU" sz="2000" b="1" dirty="0">
                <a:solidFill>
                  <a:prstClr val="black">
                    <a:lumMod val="75000"/>
                    <a:lumOff val="25000"/>
                  </a:prstClr>
                </a:solidFill>
                <a:latin typeface="Arial" panose="020B0604020202020204" pitchFamily="34" charset="0"/>
                <a:cs typeface="Arial" panose="020B0604020202020204" pitchFamily="34" charset="0"/>
              </a:rPr>
              <a:t>! </a:t>
            </a:r>
          </a:p>
        </p:txBody>
      </p:sp>
      <p:cxnSp>
        <p:nvCxnSpPr>
          <p:cNvPr id="7" name="Egyenes összekötő nyíllal 6"/>
          <p:cNvCxnSpPr/>
          <p:nvPr/>
        </p:nvCxnSpPr>
        <p:spPr>
          <a:xfrm flipV="1">
            <a:off x="8534400" y="6087038"/>
            <a:ext cx="1622610" cy="134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365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75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7007569" y="1530168"/>
            <a:ext cx="4598125" cy="505968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000" dirty="0">
                <a:latin typeface="Arial" panose="020B0604020202020204" pitchFamily="34" charset="0"/>
                <a:cs typeface="Arial" panose="020B0604020202020204" pitchFamily="34" charset="0"/>
              </a:rPr>
              <a:t>Egy érdekesség a történetből:</a:t>
            </a:r>
          </a:p>
          <a:p>
            <a:pPr algn="ctr"/>
            <a:r>
              <a:rPr lang="hu-HU" sz="3000" dirty="0">
                <a:latin typeface="Arial" panose="020B0604020202020204" pitchFamily="34" charset="0"/>
                <a:cs typeface="Arial" panose="020B0604020202020204" pitchFamily="34" charset="0"/>
              </a:rPr>
              <a:t>Pál és Szilász még a börtönben is énekelve dicsérte Istent! </a:t>
            </a:r>
          </a:p>
          <a:p>
            <a:pPr algn="ctr"/>
            <a:r>
              <a:rPr lang="hu-HU" sz="3000" dirty="0">
                <a:latin typeface="Arial" panose="020B0604020202020204" pitchFamily="34" charset="0"/>
                <a:cs typeface="Arial" panose="020B0604020202020204" pitchFamily="34" charset="0"/>
              </a:rPr>
              <a:t>Ezzel is kifejezték hozzá való tartozásukat, ragaszkodásukat, hitüket!</a:t>
            </a:r>
          </a:p>
          <a:p>
            <a:pPr algn="ctr"/>
            <a:endParaRPr lang="hu-HU" sz="3000" dirty="0">
              <a:latin typeface="Arial" panose="020B0604020202020204" pitchFamily="34" charset="0"/>
              <a:cs typeface="Arial" panose="020B0604020202020204" pitchFamily="34" charset="0"/>
            </a:endParaRPr>
          </a:p>
        </p:txBody>
      </p:sp>
      <p:sp>
        <p:nvSpPr>
          <p:cNvPr id="9" name="Cím 1"/>
          <p:cNvSpPr txBox="1">
            <a:spLocks/>
          </p:cNvSpPr>
          <p:nvPr/>
        </p:nvSpPr>
        <p:spPr>
          <a:xfrm>
            <a:off x="485785" y="1778362"/>
            <a:ext cx="5891347" cy="4006147"/>
          </a:xfrm>
          <a:prstGeom prst="rect">
            <a:avLst/>
          </a:prstGeom>
          <a:solidFill>
            <a:schemeClr val="bg2">
              <a:lumMod val="90000"/>
            </a:schemeClr>
          </a:solidFill>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Az éneklés egy olyan „eszköz”, ami  segít kifejezni, hogy </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 Isten mindennél hatalmasabb,</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 Isten segít rajtunk és megáld,</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 Isten hűséges hozzánk minden időben!</a:t>
            </a:r>
          </a:p>
        </p:txBody>
      </p:sp>
      <p:pic>
        <p:nvPicPr>
          <p:cNvPr id="5" name="Kép 4"/>
          <p:cNvPicPr>
            <a:picLocks noChangeAspect="1"/>
          </p:cNvPicPr>
          <p:nvPr/>
        </p:nvPicPr>
        <p:blipFill>
          <a:blip r:embed="rId2"/>
          <a:stretch>
            <a:fillRect/>
          </a:stretch>
        </p:blipFill>
        <p:spPr>
          <a:xfrm>
            <a:off x="5620285" y="305576"/>
            <a:ext cx="1626533" cy="1599424"/>
          </a:xfrm>
          <a:prstGeom prst="rect">
            <a:avLst/>
          </a:prstGeom>
        </p:spPr>
      </p:pic>
    </p:spTree>
    <p:extLst>
      <p:ext uri="{BB962C8B-B14F-4D97-AF65-F5344CB8AC3E}">
        <p14:creationId xmlns:p14="http://schemas.microsoft.com/office/powerpoint/2010/main" val="87367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36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media 1" title="Pintér Béla - Reménységem (Living Hope)">
            <a:hlinkClick r:id="" action="ppaction://media"/>
            <a:extLst>
              <a:ext uri="{FF2B5EF4-FFF2-40B4-BE49-F238E27FC236}">
                <a16:creationId xmlns:a16="http://schemas.microsoft.com/office/drawing/2014/main" id="{4CA31A91-ACED-C3F5-6163-98F0BB13A4A7}"/>
              </a:ext>
            </a:extLst>
          </p:cNvPr>
          <p:cNvPicPr>
            <a:picLocks noRot="1" noChangeAspect="1"/>
          </p:cNvPicPr>
          <p:nvPr>
            <a:videoFile r:link="rId1"/>
          </p:nvPr>
        </p:nvPicPr>
        <p:blipFill>
          <a:blip r:embed="rId3"/>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1316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29939" y="823425"/>
            <a:ext cx="9584372" cy="865056"/>
          </a:xfrm>
          <a:solidFill>
            <a:schemeClr val="bg2"/>
          </a:solidFill>
        </p:spPr>
        <p:txBody>
          <a:bodyPr/>
          <a:lstStyle/>
          <a:p>
            <a:r>
              <a:rPr lang="hu-HU" dirty="0">
                <a:latin typeface="Arial" panose="020B0604020202020204" pitchFamily="34" charset="0"/>
                <a:cs typeface="Arial" panose="020B0604020202020204" pitchFamily="34" charset="0"/>
              </a:rPr>
              <a:t>Jól jegyezd meg!</a:t>
            </a:r>
          </a:p>
        </p:txBody>
      </p:sp>
      <p:sp>
        <p:nvSpPr>
          <p:cNvPr id="3" name="Átellenes sarkain kerekített téglalap 2"/>
          <p:cNvSpPr/>
          <p:nvPr/>
        </p:nvSpPr>
        <p:spPr>
          <a:xfrm>
            <a:off x="457200" y="2218267"/>
            <a:ext cx="11243733" cy="4378475"/>
          </a:xfrm>
          <a:prstGeom prst="round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hu-HU" sz="3000" dirty="0">
                <a:solidFill>
                  <a:schemeClr val="accent5">
                    <a:lumMod val="50000"/>
                  </a:schemeClr>
                </a:solidFill>
                <a:latin typeface="Arial" panose="020B0604020202020204" pitchFamily="34" charset="0"/>
                <a:cs typeface="Arial" panose="020B0604020202020204" pitchFamily="34" charset="0"/>
              </a:rPr>
              <a:t>Pál apostol minden alkalommal bátran tett bizonyságot hitéről és Jézus Krisztusról. </a:t>
            </a:r>
          </a:p>
          <a:p>
            <a:pPr marL="457200" lvl="0" indent="-457200">
              <a:buFont typeface="Arial" panose="020B0604020202020204" pitchFamily="34" charset="0"/>
              <a:buChar char="•"/>
            </a:pPr>
            <a:r>
              <a:rPr lang="hu-HU" sz="3000" dirty="0">
                <a:solidFill>
                  <a:schemeClr val="accent5">
                    <a:lumMod val="50000"/>
                  </a:schemeClr>
                </a:solidFill>
                <a:latin typeface="Arial" panose="020B0604020202020204" pitchFamily="34" charset="0"/>
                <a:cs typeface="Arial" panose="020B0604020202020204" pitchFamily="34" charset="0"/>
              </a:rPr>
              <a:t>Nem riadt vissza akkor sem, ha megpróbáltatások érték küldetése során. - Isten megszabadította őt a börtönből is. </a:t>
            </a:r>
          </a:p>
          <a:p>
            <a:pPr marL="457200" lvl="0" indent="-457200">
              <a:buFont typeface="Arial" panose="020B0604020202020204" pitchFamily="34" charset="0"/>
              <a:buChar char="•"/>
            </a:pPr>
            <a:r>
              <a:rPr lang="hu-HU" sz="3000" dirty="0">
                <a:solidFill>
                  <a:schemeClr val="accent5">
                    <a:lumMod val="50000"/>
                  </a:schemeClr>
                </a:solidFill>
                <a:latin typeface="Arial" panose="020B0604020202020204" pitchFamily="34" charset="0"/>
                <a:cs typeface="Arial" panose="020B0604020202020204" pitchFamily="34" charset="0"/>
              </a:rPr>
              <a:t>A róla tanultak arra ösztönöznek minket, hogy mi se rendüljünk meg a nehézségek idején!</a:t>
            </a:r>
          </a:p>
          <a:p>
            <a:pPr marL="457200" lvl="0" indent="-457200">
              <a:buFont typeface="Arial" panose="020B0604020202020204" pitchFamily="34" charset="0"/>
              <a:buChar char="•"/>
            </a:pPr>
            <a:r>
              <a:rPr lang="hu-HU" sz="3000" dirty="0">
                <a:solidFill>
                  <a:schemeClr val="accent5">
                    <a:lumMod val="50000"/>
                  </a:schemeClr>
                </a:solidFill>
                <a:latin typeface="Arial" panose="020B0604020202020204" pitchFamily="34" charset="0"/>
                <a:cs typeface="Arial" panose="020B0604020202020204" pitchFamily="34" charset="0"/>
              </a:rPr>
              <a:t>Istenbe vetett hitünkről és meggyőződésünkről nyíltan, őszintén beszéljünk az emberek előtt. Ez lehet a mi </a:t>
            </a:r>
            <a:r>
              <a:rPr lang="hu-HU" sz="3000" dirty="0" err="1">
                <a:solidFill>
                  <a:schemeClr val="accent5">
                    <a:lumMod val="50000"/>
                  </a:schemeClr>
                </a:solidFill>
                <a:latin typeface="Arial" panose="020B0604020202020204" pitchFamily="34" charset="0"/>
                <a:cs typeface="Arial" panose="020B0604020202020204" pitchFamily="34" charset="0"/>
              </a:rPr>
              <a:t>missziónk</a:t>
            </a:r>
            <a:r>
              <a:rPr lang="hu-HU" sz="3000" dirty="0">
                <a:solidFill>
                  <a:schemeClr val="accent5">
                    <a:lumMod val="50000"/>
                  </a:schemeClr>
                </a:solidFill>
                <a:latin typeface="Arial" panose="020B0604020202020204" pitchFamily="34" charset="0"/>
                <a:cs typeface="Arial" panose="020B0604020202020204" pitchFamily="34" charset="0"/>
              </a:rPr>
              <a:t>, küldetésünk!</a:t>
            </a:r>
          </a:p>
        </p:txBody>
      </p:sp>
      <p:pic>
        <p:nvPicPr>
          <p:cNvPr id="4" name="Kép 3"/>
          <p:cNvPicPr>
            <a:picLocks noChangeAspect="1"/>
          </p:cNvPicPr>
          <p:nvPr/>
        </p:nvPicPr>
        <p:blipFill>
          <a:blip r:embed="rId2"/>
          <a:stretch>
            <a:fillRect/>
          </a:stretch>
        </p:blipFill>
        <p:spPr>
          <a:xfrm>
            <a:off x="6880561" y="383212"/>
            <a:ext cx="1853345" cy="1835055"/>
          </a:xfrm>
          <a:prstGeom prst="rect">
            <a:avLst/>
          </a:prstGeom>
        </p:spPr>
      </p:pic>
    </p:spTree>
    <p:extLst>
      <p:ext uri="{BB962C8B-B14F-4D97-AF65-F5344CB8AC3E}">
        <p14:creationId xmlns:p14="http://schemas.microsoft.com/office/powerpoint/2010/main" val="192965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83772" y="578259"/>
            <a:ext cx="9234287" cy="1838370"/>
          </a:xfrm>
          <a:solidFill>
            <a:schemeClr val="bg1">
              <a:lumMod val="95000"/>
            </a:schemeClr>
          </a:solidFill>
        </p:spPr>
        <p:txBody>
          <a:bodyPr>
            <a:normAutofit/>
          </a:bodyPr>
          <a:lstStyle/>
          <a:p>
            <a:pPr>
              <a:defRPr/>
            </a:pPr>
            <a:r>
              <a:rPr lang="hu-HU" sz="3000" dirty="0">
                <a:solidFill>
                  <a:schemeClr val="tx2">
                    <a:satMod val="130000"/>
                  </a:schemeClr>
                </a:solidFill>
                <a:latin typeface="Arial" panose="020B0604020202020204" pitchFamily="34" charset="0"/>
                <a:cs typeface="Arial" panose="020B0604020202020204" pitchFamily="34" charset="0"/>
              </a:rPr>
              <a:t>Fontosabb fogalmakról olvashatsz ezen a dián, amelyekről szó volt a mai órán.</a:t>
            </a:r>
            <a:br>
              <a:rPr lang="hu-HU" sz="3000" dirty="0">
                <a:solidFill>
                  <a:schemeClr val="tx2">
                    <a:satMod val="130000"/>
                  </a:schemeClr>
                </a:solidFill>
                <a:latin typeface="Arial" panose="020B0604020202020204" pitchFamily="34" charset="0"/>
                <a:cs typeface="Arial" panose="020B0604020202020204" pitchFamily="34" charset="0"/>
              </a:rPr>
            </a:br>
            <a:r>
              <a:rPr lang="hu-HU" sz="3000" dirty="0">
                <a:solidFill>
                  <a:schemeClr val="tx2">
                    <a:satMod val="130000"/>
                  </a:schemeClr>
                </a:solidFill>
                <a:latin typeface="Arial" panose="020B0604020202020204" pitchFamily="34" charset="0"/>
                <a:cs typeface="Arial" panose="020B0604020202020204" pitchFamily="34" charset="0"/>
              </a:rPr>
              <a:t>Tanuld meg a kifejezéseket!</a:t>
            </a:r>
          </a:p>
        </p:txBody>
      </p:sp>
      <p:sp>
        <p:nvSpPr>
          <p:cNvPr id="38915" name="Rectangle 3"/>
          <p:cNvSpPr>
            <a:spLocks noGrp="1" noChangeArrowheads="1"/>
          </p:cNvSpPr>
          <p:nvPr>
            <p:ph idx="1"/>
          </p:nvPr>
        </p:nvSpPr>
        <p:spPr>
          <a:xfrm>
            <a:off x="783772" y="2913017"/>
            <a:ext cx="10711542" cy="2299063"/>
          </a:xfrm>
          <a:solidFill>
            <a:schemeClr val="accent3">
              <a:lumMod val="40000"/>
              <a:lumOff val="60000"/>
            </a:schemeClr>
          </a:solidFill>
        </p:spPr>
        <p:txBody>
          <a:bodyPr>
            <a:normAutofit/>
          </a:bodyPr>
          <a:lstStyle/>
          <a:p>
            <a:r>
              <a:rPr lang="hu-HU" altLang="hu-HU" sz="2800" b="1" dirty="0">
                <a:latin typeface="Arial" panose="020B0604020202020204" pitchFamily="34" charset="0"/>
                <a:cs typeface="Arial" panose="020B0604020202020204" pitchFamily="34" charset="0"/>
              </a:rPr>
              <a:t>Misszió:</a:t>
            </a:r>
            <a:r>
              <a:rPr lang="hu-HU" altLang="hu-HU" sz="2800" dirty="0">
                <a:latin typeface="Arial" panose="020B0604020202020204" pitchFamily="34" charset="0"/>
                <a:cs typeface="Arial" panose="020B0604020202020204" pitchFamily="34" charset="0"/>
              </a:rPr>
              <a:t> Küldetés, az evangélium terjesztését nevezzük így.</a:t>
            </a:r>
          </a:p>
          <a:p>
            <a:pPr eaLnBrk="1" hangingPunct="1"/>
            <a:r>
              <a:rPr lang="hu-HU" altLang="hu-HU" sz="2800" b="1" dirty="0">
                <a:latin typeface="Arial" panose="020B0604020202020204" pitchFamily="34" charset="0"/>
                <a:cs typeface="Arial" panose="020B0604020202020204" pitchFamily="34" charset="0"/>
              </a:rPr>
              <a:t>Apostol: </a:t>
            </a:r>
            <a:r>
              <a:rPr lang="hu-HU" altLang="hu-HU" sz="2800" dirty="0">
                <a:latin typeface="Arial" panose="020B0604020202020204" pitchFamily="34" charset="0"/>
                <a:cs typeface="Arial" panose="020B0604020202020204" pitchFamily="34" charset="0"/>
              </a:rPr>
              <a:t>Küldött, olyan tanítvány, akit Jézus arra hív el, hogy hirdesse az evangéliumot, bizonyságot tegyen. </a:t>
            </a:r>
          </a:p>
          <a:p>
            <a:pPr eaLnBrk="1" hangingPunct="1"/>
            <a:r>
              <a:rPr lang="hu-HU" altLang="hu-HU" sz="2800" b="1" dirty="0">
                <a:latin typeface="Arial" panose="020B0604020202020204" pitchFamily="34" charset="0"/>
                <a:cs typeface="Arial" panose="020B0604020202020204" pitchFamily="34" charset="0"/>
              </a:rPr>
              <a:t>Evangélium:</a:t>
            </a:r>
            <a:r>
              <a:rPr lang="hu-HU" altLang="hu-HU" sz="2800" dirty="0">
                <a:latin typeface="Arial" panose="020B0604020202020204" pitchFamily="34" charset="0"/>
                <a:cs typeface="Arial" panose="020B0604020202020204" pitchFamily="34" charset="0"/>
              </a:rPr>
              <a:t> Jó hír, örömhír, Krisztusról szóló üzenet. </a:t>
            </a:r>
          </a:p>
        </p:txBody>
      </p:sp>
      <p:pic>
        <p:nvPicPr>
          <p:cNvPr id="2" name="Kép 1"/>
          <p:cNvPicPr>
            <a:picLocks noChangeAspect="1"/>
          </p:cNvPicPr>
          <p:nvPr/>
        </p:nvPicPr>
        <p:blipFill>
          <a:blip r:embed="rId2"/>
          <a:stretch>
            <a:fillRect/>
          </a:stretch>
        </p:blipFill>
        <p:spPr>
          <a:xfrm>
            <a:off x="9588137" y="761049"/>
            <a:ext cx="1853345" cy="1835055"/>
          </a:xfrm>
          <a:prstGeom prst="rect">
            <a:avLst/>
          </a:prstGeom>
        </p:spPr>
      </p:pic>
    </p:spTree>
    <p:extLst>
      <p:ext uri="{BB962C8B-B14F-4D97-AF65-F5344CB8AC3E}">
        <p14:creationId xmlns:p14="http://schemas.microsoft.com/office/powerpoint/2010/main" val="389671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4635" y="255799"/>
            <a:ext cx="11125201" cy="1280890"/>
          </a:xfrm>
          <a:solidFill>
            <a:schemeClr val="accent5">
              <a:lumMod val="20000"/>
              <a:lumOff val="80000"/>
            </a:schemeClr>
          </a:solidFill>
        </p:spPr>
        <p:txBody>
          <a:bodyPr/>
          <a:lstStyle/>
          <a:p>
            <a:r>
              <a:rPr lang="hu-HU" dirty="0">
                <a:latin typeface="Arial" panose="020B0604020202020204" pitchFamily="34" charset="0"/>
                <a:cs typeface="Arial" panose="020B0604020202020204" pitchFamily="34" charset="0"/>
              </a:rPr>
              <a:t>Énekeljünk együtt!</a:t>
            </a:r>
            <a:br>
              <a:rPr lang="hu-HU" dirty="0">
                <a:latin typeface="Arial" panose="020B0604020202020204" pitchFamily="34" charset="0"/>
                <a:cs typeface="Arial" panose="020B0604020202020204" pitchFamily="34" charset="0"/>
              </a:rPr>
            </a:br>
            <a:endParaRPr lang="hu-HU" dirty="0">
              <a:latin typeface="Arial" panose="020B0604020202020204" pitchFamily="34" charset="0"/>
              <a:cs typeface="Arial" panose="020B0604020202020204" pitchFamily="34" charset="0"/>
            </a:endParaRPr>
          </a:p>
        </p:txBody>
      </p:sp>
      <p:sp>
        <p:nvSpPr>
          <p:cNvPr id="5" name="Lekerekített téglalap 4"/>
          <p:cNvSpPr/>
          <p:nvPr/>
        </p:nvSpPr>
        <p:spPr>
          <a:xfrm>
            <a:off x="3700554" y="5454396"/>
            <a:ext cx="5878286" cy="116259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latin typeface="Arial" panose="020B0604020202020204" pitchFamily="34" charset="0"/>
                <a:cs typeface="Arial" panose="020B0604020202020204" pitchFamily="34" charset="0"/>
              </a:rPr>
              <a:t>A következő dián találod az online feladatot! </a:t>
            </a:r>
          </a:p>
        </p:txBody>
      </p:sp>
      <p:sp>
        <p:nvSpPr>
          <p:cNvPr id="6" name="Vágott nyíl jobbra 5"/>
          <p:cNvSpPr/>
          <p:nvPr/>
        </p:nvSpPr>
        <p:spPr>
          <a:xfrm>
            <a:off x="9578840" y="5871100"/>
            <a:ext cx="2425926" cy="7458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Lapozz!</a:t>
            </a:r>
          </a:p>
        </p:txBody>
      </p:sp>
      <p:pic>
        <p:nvPicPr>
          <p:cNvPr id="4" name="Kép 3"/>
          <p:cNvPicPr>
            <a:picLocks noChangeAspect="1"/>
          </p:cNvPicPr>
          <p:nvPr/>
        </p:nvPicPr>
        <p:blipFill>
          <a:blip r:embed="rId2"/>
          <a:stretch>
            <a:fillRect/>
          </a:stretch>
        </p:blipFill>
        <p:spPr>
          <a:xfrm>
            <a:off x="1114906" y="3486599"/>
            <a:ext cx="1790284" cy="1795342"/>
          </a:xfrm>
          <a:prstGeom prst="rect">
            <a:avLst/>
          </a:prstGeom>
        </p:spPr>
      </p:pic>
      <p:sp>
        <p:nvSpPr>
          <p:cNvPr id="3" name="Tartalom helye 2"/>
          <p:cNvSpPr>
            <a:spLocks noGrp="1"/>
          </p:cNvSpPr>
          <p:nvPr>
            <p:ph idx="1"/>
          </p:nvPr>
        </p:nvSpPr>
        <p:spPr>
          <a:xfrm>
            <a:off x="619423" y="2219674"/>
            <a:ext cx="3987411" cy="1266925"/>
          </a:xfrm>
        </p:spPr>
        <p:txBody>
          <a:bodyPr>
            <a:normAutofit/>
          </a:bodyPr>
          <a:lstStyle/>
          <a:p>
            <a:pPr marL="0" indent="0">
              <a:buNone/>
            </a:pPr>
            <a:r>
              <a:rPr lang="hu-HU" sz="3200" dirty="0">
                <a:latin typeface="Arial" panose="020B0604020202020204" pitchFamily="34" charset="0"/>
                <a:cs typeface="Arial" panose="020B0604020202020204" pitchFamily="34" charset="0"/>
                <a:hlinkClick r:id="rId3"/>
              </a:rPr>
              <a:t>Ide </a:t>
            </a:r>
            <a:r>
              <a:rPr lang="hu-HU" sz="3200" dirty="0" err="1">
                <a:latin typeface="Arial" panose="020B0604020202020204" pitchFamily="34" charset="0"/>
                <a:cs typeface="Arial" panose="020B0604020202020204" pitchFamily="34" charset="0"/>
                <a:hlinkClick r:id="rId3"/>
              </a:rPr>
              <a:t>kattints</a:t>
            </a:r>
            <a:r>
              <a:rPr lang="hu-HU" sz="3200" dirty="0">
                <a:latin typeface="Arial" panose="020B0604020202020204" pitchFamily="34" charset="0"/>
                <a:cs typeface="Arial" panose="020B0604020202020204" pitchFamily="34" charset="0"/>
                <a:hlinkClick r:id="rId3"/>
              </a:rPr>
              <a:t> a zene elindításához! </a:t>
            </a:r>
            <a:endParaRPr lang="hu-HU" sz="3200" dirty="0">
              <a:latin typeface="Arial" panose="020B0604020202020204" pitchFamily="34" charset="0"/>
              <a:cs typeface="Arial" panose="020B0604020202020204" pitchFamily="34" charset="0"/>
              <a:hlinkClick r:id="rId4"/>
            </a:endParaRPr>
          </a:p>
          <a:p>
            <a:pPr marL="0" indent="0">
              <a:buNone/>
            </a:pPr>
            <a:endParaRPr lang="hu-HU" sz="3200" dirty="0">
              <a:latin typeface="Arial" panose="020B0604020202020204" pitchFamily="34" charset="0"/>
              <a:cs typeface="Arial" panose="020B0604020202020204" pitchFamily="34" charset="0"/>
              <a:hlinkClick r:id="rId4"/>
            </a:endParaRPr>
          </a:p>
          <a:p>
            <a:pPr marL="0" indent="0">
              <a:buNone/>
            </a:pPr>
            <a:endParaRPr lang="hu-HU" sz="3000" dirty="0">
              <a:hlinkClick r:id="rId5"/>
            </a:endParaRPr>
          </a:p>
        </p:txBody>
      </p:sp>
      <p:sp>
        <p:nvSpPr>
          <p:cNvPr id="11" name="Szövegdoboz 10"/>
          <p:cNvSpPr txBox="1"/>
          <p:nvPr/>
        </p:nvSpPr>
        <p:spPr>
          <a:xfrm>
            <a:off x="6016137" y="4947222"/>
            <a:ext cx="3980577" cy="369332"/>
          </a:xfrm>
          <a:prstGeom prst="rect">
            <a:avLst/>
          </a:prstGeom>
          <a:noFill/>
        </p:spPr>
        <p:txBody>
          <a:bodyPr wrap="none" rtlCol="0">
            <a:spAutoFit/>
          </a:bodyPr>
          <a:lstStyle/>
          <a:p>
            <a:r>
              <a:rPr lang="hu-HU" dirty="0">
                <a:latin typeface="Arial" panose="020B0604020202020204" pitchFamily="34" charset="0"/>
                <a:cs typeface="Arial" panose="020B0604020202020204" pitchFamily="34" charset="0"/>
                <a:hlinkClick r:id="rId6"/>
              </a:rPr>
              <a:t>Az ének teljes szövege itt található! </a:t>
            </a:r>
            <a:endParaRPr lang="hu-HU" dirty="0">
              <a:latin typeface="Arial" panose="020B0604020202020204" pitchFamily="34" charset="0"/>
              <a:cs typeface="Arial" panose="020B0604020202020204" pitchFamily="34" charset="0"/>
            </a:endParaRPr>
          </a:p>
        </p:txBody>
      </p:sp>
      <p:sp>
        <p:nvSpPr>
          <p:cNvPr id="7" name="Téglalap 6"/>
          <p:cNvSpPr/>
          <p:nvPr/>
        </p:nvSpPr>
        <p:spPr>
          <a:xfrm>
            <a:off x="4571692" y="806422"/>
            <a:ext cx="6848144" cy="4093428"/>
          </a:xfrm>
          <a:prstGeom prst="rect">
            <a:avLst/>
          </a:prstGeom>
          <a:solidFill>
            <a:schemeClr val="bg2">
              <a:lumMod val="90000"/>
            </a:schemeClr>
          </a:solidFill>
        </p:spPr>
        <p:txBody>
          <a:bodyPr wrap="square">
            <a:spAutoFit/>
          </a:bodyPr>
          <a:lstStyle/>
          <a:p>
            <a:r>
              <a:rPr lang="hu-HU" dirty="0">
                <a:solidFill>
                  <a:srgbClr val="000000"/>
                </a:solidFill>
                <a:latin typeface="Courier New" panose="02070309020205020404" pitchFamily="49" charset="0"/>
              </a:rPr>
              <a:t> </a:t>
            </a:r>
            <a:r>
              <a:rPr lang="hu-HU" sz="2600" dirty="0" err="1">
                <a:solidFill>
                  <a:srgbClr val="000000"/>
                </a:solidFill>
                <a:latin typeface="Arial" panose="020B0604020202020204" pitchFamily="34" charset="0"/>
                <a:cs typeface="Arial" panose="020B0604020202020204" pitchFamily="34" charset="0"/>
              </a:rPr>
              <a:t>Tégy</a:t>
            </a:r>
            <a:r>
              <a:rPr lang="hu-HU" sz="2600" dirty="0">
                <a:solidFill>
                  <a:srgbClr val="000000"/>
                </a:solidFill>
                <a:latin typeface="Arial" panose="020B0604020202020204" pitchFamily="34" charset="0"/>
                <a:cs typeface="Arial" panose="020B0604020202020204" pitchFamily="34" charset="0"/>
              </a:rPr>
              <a:t> engem békeköveteddé, </a:t>
            </a: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  Hogy hinthessem az Ige magvakat.</a:t>
            </a: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  Ó, </a:t>
            </a:r>
            <a:r>
              <a:rPr lang="hu-HU" sz="2600" dirty="0" err="1">
                <a:solidFill>
                  <a:srgbClr val="000000"/>
                </a:solidFill>
                <a:latin typeface="Arial" panose="020B0604020202020204" pitchFamily="34" charset="0"/>
                <a:cs typeface="Arial" panose="020B0604020202020204" pitchFamily="34" charset="0"/>
              </a:rPr>
              <a:t>Szentlelked</a:t>
            </a:r>
            <a:r>
              <a:rPr lang="hu-HU" sz="2600" dirty="0">
                <a:solidFill>
                  <a:srgbClr val="000000"/>
                </a:solidFill>
                <a:latin typeface="Arial" panose="020B0604020202020204" pitchFamily="34" charset="0"/>
                <a:cs typeface="Arial" panose="020B0604020202020204" pitchFamily="34" charset="0"/>
              </a:rPr>
              <a:t> hadd uralkodjék bennem, </a:t>
            </a: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  És az ajkamra adj tiszta szavakat.</a:t>
            </a:r>
            <a:br>
              <a:rPr lang="hu-HU" sz="2600" dirty="0">
                <a:latin typeface="Arial" panose="020B0604020202020204" pitchFamily="34" charset="0"/>
                <a:cs typeface="Arial" panose="020B0604020202020204" pitchFamily="34" charset="0"/>
              </a:rPr>
            </a:b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Refrén:</a:t>
            </a: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   Ó, add Uram, hogy soha ne feledjem,</a:t>
            </a: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   Hogy mi voltam, s hogy mivé lettem én,</a:t>
            </a: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   Egész életemmel, lényemmel hirdessem:</a:t>
            </a:r>
            <a:br>
              <a:rPr lang="hu-HU" sz="2600" dirty="0">
                <a:latin typeface="Arial" panose="020B0604020202020204" pitchFamily="34" charset="0"/>
                <a:cs typeface="Arial" panose="020B0604020202020204" pitchFamily="34" charset="0"/>
              </a:rPr>
            </a:br>
            <a:r>
              <a:rPr lang="hu-HU" sz="2600" dirty="0">
                <a:solidFill>
                  <a:srgbClr val="000000"/>
                </a:solidFill>
                <a:latin typeface="Arial" panose="020B0604020202020204" pitchFamily="34" charset="0"/>
                <a:cs typeface="Arial" panose="020B0604020202020204" pitchFamily="34" charset="0"/>
              </a:rPr>
              <a:t>   Jézus él, benne mindig van remény!</a:t>
            </a:r>
            <a:endParaRPr lang="hu-H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72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60959" y="633361"/>
            <a:ext cx="8911687" cy="956496"/>
          </a:xfrm>
          <a:solidFill>
            <a:schemeClr val="accent2">
              <a:lumMod val="40000"/>
              <a:lumOff val="60000"/>
            </a:schemeClr>
          </a:solidFill>
        </p:spPr>
        <p:txBody>
          <a:bodyPr/>
          <a:lstStyle/>
          <a:p>
            <a:r>
              <a:rPr lang="hu-HU" dirty="0">
                <a:latin typeface="Arial" panose="020B0604020202020204" pitchFamily="34" charset="0"/>
                <a:cs typeface="Arial" panose="020B0604020202020204" pitchFamily="34" charset="0"/>
              </a:rPr>
              <a:t>Készítsd el az online feladatot!</a:t>
            </a:r>
          </a:p>
        </p:txBody>
      </p:sp>
      <p:sp>
        <p:nvSpPr>
          <p:cNvPr id="3" name="Tartalom helye 2"/>
          <p:cNvSpPr>
            <a:spLocks noGrp="1"/>
          </p:cNvSpPr>
          <p:nvPr>
            <p:ph idx="1"/>
          </p:nvPr>
        </p:nvSpPr>
        <p:spPr>
          <a:xfrm>
            <a:off x="1560959" y="3021083"/>
            <a:ext cx="9538704" cy="3621764"/>
          </a:xfrm>
        </p:spPr>
        <p:txBody>
          <a:bodyPr>
            <a:normAutofit fontScale="85000" lnSpcReduction="20000"/>
          </a:bodyPr>
          <a:lstStyle/>
          <a:p>
            <a:pPr marL="0" indent="0">
              <a:buNone/>
            </a:pPr>
            <a:endParaRPr lang="hu-HU" dirty="0"/>
          </a:p>
          <a:p>
            <a:pPr marL="0" indent="0">
              <a:buNone/>
            </a:pPr>
            <a:r>
              <a:rPr lang="hu-HU" sz="3000" b="1" dirty="0">
                <a:latin typeface="Arial" panose="020B0604020202020204" pitchFamily="34" charset="0"/>
                <a:cs typeface="Arial" panose="020B0604020202020204" pitchFamily="34" charset="0"/>
              </a:rPr>
              <a:t>Kis technikai segítség a feladatok kitöltéséhez:</a:t>
            </a:r>
          </a:p>
          <a:p>
            <a:r>
              <a:rPr lang="hu-HU" sz="3000" dirty="0">
                <a:latin typeface="Arial" panose="020B0604020202020204" pitchFamily="34" charset="0"/>
                <a:cs typeface="Arial" panose="020B0604020202020204" pitchFamily="34" charset="0"/>
              </a:rPr>
              <a:t>1. Diavetítésben nézd ezt a diát!</a:t>
            </a:r>
          </a:p>
          <a:p>
            <a:r>
              <a:rPr lang="hu-HU" sz="3000" dirty="0">
                <a:latin typeface="Arial" panose="020B0604020202020204" pitchFamily="34" charset="0"/>
                <a:cs typeface="Arial" panose="020B0604020202020204" pitchFamily="34" charset="0"/>
              </a:rPr>
              <a:t>2. Kattints a pirossal aláhúzott szövegre!</a:t>
            </a:r>
          </a:p>
          <a:p>
            <a:r>
              <a:rPr lang="hu-HU" sz="3000" dirty="0">
                <a:latin typeface="Arial" panose="020B0604020202020204" pitchFamily="34" charset="0"/>
                <a:cs typeface="Arial" panose="020B0604020202020204" pitchFamily="34" charset="0"/>
              </a:rPr>
              <a:t>3. A felugró ablakba írd be a teljes neved! (Nincs szükség regisztrálni!) </a:t>
            </a:r>
          </a:p>
          <a:p>
            <a:r>
              <a:rPr lang="hu-HU" sz="3000" dirty="0">
                <a:latin typeface="Arial" panose="020B0604020202020204" pitchFamily="34" charset="0"/>
                <a:cs typeface="Arial" panose="020B0604020202020204" pitchFamily="34" charset="0"/>
              </a:rPr>
              <a:t>4. Töltsd ki a feladatokat!</a:t>
            </a:r>
          </a:p>
          <a:p>
            <a:r>
              <a:rPr lang="hu-HU" sz="3000" dirty="0">
                <a:latin typeface="Arial" panose="020B0604020202020204" pitchFamily="34" charset="0"/>
                <a:cs typeface="Arial" panose="020B0604020202020204" pitchFamily="34" charset="0"/>
              </a:rPr>
              <a:t>5. Ha kész vagy, nyugodtan bezárhatod a böngészőt! (A rendszer automatikusan elmenti válaszaidat!)</a:t>
            </a:r>
          </a:p>
          <a:p>
            <a:pPr marL="0" indent="0">
              <a:buNone/>
            </a:pPr>
            <a:endParaRPr lang="hu-HU" dirty="0"/>
          </a:p>
        </p:txBody>
      </p:sp>
      <p:pic>
        <p:nvPicPr>
          <p:cNvPr id="4" name="Kép 3"/>
          <p:cNvPicPr>
            <a:picLocks noChangeAspect="1"/>
          </p:cNvPicPr>
          <p:nvPr/>
        </p:nvPicPr>
        <p:blipFill>
          <a:blip r:embed="rId2"/>
          <a:stretch>
            <a:fillRect/>
          </a:stretch>
        </p:blipFill>
        <p:spPr>
          <a:xfrm>
            <a:off x="9831028" y="283389"/>
            <a:ext cx="1804572" cy="1719221"/>
          </a:xfrm>
          <a:prstGeom prst="rect">
            <a:avLst/>
          </a:prstGeom>
        </p:spPr>
      </p:pic>
      <p:sp>
        <p:nvSpPr>
          <p:cNvPr id="6" name="Lefelé nyíl 5"/>
          <p:cNvSpPr/>
          <p:nvPr/>
        </p:nvSpPr>
        <p:spPr>
          <a:xfrm rot="19749032">
            <a:off x="5467393" y="1611540"/>
            <a:ext cx="457200" cy="1222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5372626" y="2758180"/>
            <a:ext cx="1842171" cy="738664"/>
          </a:xfrm>
          <a:prstGeom prst="rect">
            <a:avLst/>
          </a:prstGeom>
        </p:spPr>
        <p:txBody>
          <a:bodyPr wrap="none">
            <a:spAutoFit/>
          </a:bodyPr>
          <a:lstStyle/>
          <a:p>
            <a:r>
              <a:rPr lang="hu-HU" sz="2400" dirty="0">
                <a:latin typeface="Arial" panose="020B0604020202020204" pitchFamily="34" charset="0"/>
                <a:cs typeface="Arial" panose="020B0604020202020204" pitchFamily="34" charset="0"/>
                <a:hlinkClick r:id="rId3"/>
              </a:rPr>
              <a:t>Ide </a:t>
            </a:r>
            <a:r>
              <a:rPr lang="hu-HU" sz="2400" dirty="0" err="1">
                <a:latin typeface="Arial" panose="020B0604020202020204" pitchFamily="34" charset="0"/>
                <a:cs typeface="Arial" panose="020B0604020202020204" pitchFamily="34" charset="0"/>
                <a:hlinkClick r:id="rId3"/>
              </a:rPr>
              <a:t>kattints</a:t>
            </a:r>
            <a:r>
              <a:rPr lang="hu-HU" sz="2400" dirty="0">
                <a:latin typeface="Arial" panose="020B0604020202020204" pitchFamily="34" charset="0"/>
                <a:cs typeface="Arial" panose="020B0604020202020204" pitchFamily="34" charset="0"/>
                <a:hlinkClick r:id="rId3"/>
              </a:rPr>
              <a:t>! </a:t>
            </a:r>
            <a:endParaRPr lang="hu-HU" sz="2400" dirty="0">
              <a:latin typeface="Arial" panose="020B0604020202020204" pitchFamily="34" charset="0"/>
              <a:cs typeface="Arial" panose="020B0604020202020204" pitchFamily="34" charset="0"/>
            </a:endParaRPr>
          </a:p>
          <a:p>
            <a:endParaRPr lang="hu-HU" dirty="0"/>
          </a:p>
        </p:txBody>
      </p:sp>
    </p:spTree>
    <p:extLst>
      <p:ext uri="{BB962C8B-B14F-4D97-AF65-F5344CB8AC3E}">
        <p14:creationId xmlns:p14="http://schemas.microsoft.com/office/powerpoint/2010/main" val="11599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ercs függőlegesen 1"/>
          <p:cNvSpPr/>
          <p:nvPr/>
        </p:nvSpPr>
        <p:spPr>
          <a:xfrm>
            <a:off x="1698171" y="35029"/>
            <a:ext cx="7732085" cy="6230983"/>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300" i="1" dirty="0">
              <a:solidFill>
                <a:schemeClr val="accent6">
                  <a:lumMod val="50000"/>
                </a:schemeClr>
              </a:solidFill>
              <a:latin typeface="Arial" panose="020B0604020202020204" pitchFamily="34" charset="0"/>
              <a:cs typeface="Arial" panose="020B0604020202020204" pitchFamily="34" charset="0"/>
            </a:endParaRPr>
          </a:p>
          <a:p>
            <a:pPr algn="ctr"/>
            <a:r>
              <a:rPr lang="hu-HU" sz="2300" dirty="0">
                <a:solidFill>
                  <a:schemeClr val="accent6">
                    <a:lumMod val="50000"/>
                  </a:schemeClr>
                </a:solidFill>
                <a:latin typeface="Arial" panose="020B0604020202020204" pitchFamily="34" charset="0"/>
                <a:cs typeface="Arial" panose="020B0604020202020204" pitchFamily="34" charset="0"/>
              </a:rPr>
              <a:t>Mi Atyánk, aki a mennyekben vagy, szenteltessék meg a te neved,</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jöjjön el a te országod, legyen meg a te akaratod, amint a mennyben, úgy a földön is;</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Mindennapi kenyerünket add meg nekünk ma,</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és bocsásd meg vétkeinket, miképpen mi is megbocsátunk az ellenünk vétkezőknek;</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És ne </a:t>
            </a:r>
            <a:r>
              <a:rPr lang="hu-HU" sz="2300" dirty="0" err="1">
                <a:solidFill>
                  <a:schemeClr val="accent6">
                    <a:lumMod val="50000"/>
                  </a:schemeClr>
                </a:solidFill>
                <a:latin typeface="Arial" panose="020B0604020202020204" pitchFamily="34" charset="0"/>
                <a:cs typeface="Arial" panose="020B0604020202020204" pitchFamily="34" charset="0"/>
              </a:rPr>
              <a:t>vígy</a:t>
            </a:r>
            <a:r>
              <a:rPr lang="hu-HU" sz="2300" dirty="0">
                <a:solidFill>
                  <a:schemeClr val="accent6">
                    <a:lumMod val="50000"/>
                  </a:schemeClr>
                </a:solidFill>
                <a:latin typeface="Arial" panose="020B0604020202020204" pitchFamily="34" charset="0"/>
                <a:cs typeface="Arial" panose="020B0604020202020204" pitchFamily="34" charset="0"/>
              </a:rPr>
              <a:t> minket kísértésbe, de szabadíts meg a gonosztól;</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Mert tied az ország, a hatalom és a dicsőség mindörökké.</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Ámen.</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(Mt 6,9-13)</a:t>
            </a:r>
          </a:p>
        </p:txBody>
      </p:sp>
      <p:pic>
        <p:nvPicPr>
          <p:cNvPr id="4" name="Kép 3"/>
          <p:cNvPicPr>
            <a:picLocks/>
          </p:cNvPicPr>
          <p:nvPr/>
        </p:nvPicPr>
        <p:blipFill>
          <a:blip r:embed="rId2"/>
          <a:stretch>
            <a:fillRect/>
          </a:stretch>
        </p:blipFill>
        <p:spPr>
          <a:xfrm>
            <a:off x="368509" y="1724064"/>
            <a:ext cx="2100371" cy="1868222"/>
          </a:xfrm>
          <a:prstGeom prst="rect">
            <a:avLst/>
          </a:prstGeom>
        </p:spPr>
      </p:pic>
    </p:spTree>
    <p:extLst>
      <p:ext uri="{BB962C8B-B14F-4D97-AF65-F5344CB8AC3E}">
        <p14:creationId xmlns:p14="http://schemas.microsoft.com/office/powerpoint/2010/main" val="3236374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1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sv-SE"/>
            </a:p>
          </p:txBody>
        </p:sp>
        <p:sp>
          <p:nvSpPr>
            <p:cNvPr id="6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sv-SE"/>
            </a:p>
          </p:txBody>
        </p:sp>
        <p:sp>
          <p:nvSpPr>
            <p:cNvPr id="6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sv-SE"/>
            </a:p>
          </p:txBody>
        </p:sp>
        <p:sp>
          <p:nvSpPr>
            <p:cNvPr id="6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sv-SE"/>
            </a:p>
          </p:txBody>
        </p:sp>
        <p:sp>
          <p:nvSpPr>
            <p:cNvPr id="6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sv-SE"/>
            </a:p>
          </p:txBody>
        </p:sp>
        <p:sp>
          <p:nvSpPr>
            <p:cNvPr id="6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sv-SE"/>
            </a:p>
          </p:txBody>
        </p:sp>
        <p:sp>
          <p:nvSpPr>
            <p:cNvPr id="6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sv-SE"/>
            </a:p>
          </p:txBody>
        </p:sp>
        <p:sp>
          <p:nvSpPr>
            <p:cNvPr id="6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sv-SE"/>
            </a:p>
          </p:txBody>
        </p:sp>
        <p:sp>
          <p:nvSpPr>
            <p:cNvPr id="6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sv-SE"/>
            </a:p>
          </p:txBody>
        </p:sp>
        <p:sp>
          <p:nvSpPr>
            <p:cNvPr id="6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sv-SE"/>
            </a:p>
          </p:txBody>
        </p:sp>
        <p:sp>
          <p:nvSpPr>
            <p:cNvPr id="6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sv-SE"/>
            </a:p>
          </p:txBody>
        </p:sp>
        <p:sp>
          <p:nvSpPr>
            <p:cNvPr id="7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sv-SE"/>
            </a:p>
          </p:txBody>
        </p:sp>
      </p:grpSp>
      <p:grpSp>
        <p:nvGrpSpPr>
          <p:cNvPr id="71" name="Group 3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2"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sv-SE"/>
            </a:p>
          </p:txBody>
        </p:sp>
        <p:sp>
          <p:nvSpPr>
            <p:cNvPr id="73"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sv-SE"/>
            </a:p>
          </p:txBody>
        </p:sp>
        <p:sp>
          <p:nvSpPr>
            <p:cNvPr id="74"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sv-SE"/>
            </a:p>
          </p:txBody>
        </p:sp>
        <p:sp>
          <p:nvSpPr>
            <p:cNvPr id="75"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sv-SE"/>
            </a:p>
          </p:txBody>
        </p:sp>
        <p:sp>
          <p:nvSpPr>
            <p:cNvPr id="76"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sv-SE"/>
            </a:p>
          </p:txBody>
        </p:sp>
        <p:sp>
          <p:nvSpPr>
            <p:cNvPr id="77"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sv-SE"/>
            </a:p>
          </p:txBody>
        </p:sp>
        <p:sp>
          <p:nvSpPr>
            <p:cNvPr id="78"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sv-SE"/>
            </a:p>
          </p:txBody>
        </p:sp>
        <p:sp>
          <p:nvSpPr>
            <p:cNvPr id="79"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sv-SE"/>
            </a:p>
          </p:txBody>
        </p:sp>
        <p:sp>
          <p:nvSpPr>
            <p:cNvPr id="80"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sv-SE"/>
            </a:p>
          </p:txBody>
        </p:sp>
        <p:sp>
          <p:nvSpPr>
            <p:cNvPr id="81"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sv-SE"/>
            </a:p>
          </p:txBody>
        </p:sp>
        <p:sp>
          <p:nvSpPr>
            <p:cNvPr id="82"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sv-SE"/>
            </a:p>
          </p:txBody>
        </p:sp>
        <p:sp>
          <p:nvSpPr>
            <p:cNvPr id="83"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sv-SE"/>
            </a:p>
          </p:txBody>
        </p:sp>
      </p:grpSp>
      <p:sp>
        <p:nvSpPr>
          <p:cNvPr id="84" name="Rectangle 4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85"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sv-SE"/>
          </a:p>
        </p:txBody>
      </p:sp>
      <p:sp useBgFill="1">
        <p:nvSpPr>
          <p:cNvPr id="86" name="Rectangle 49">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objekt 4">
            <a:extLst>
              <a:ext uri="{FF2B5EF4-FFF2-40B4-BE49-F238E27FC236}">
                <a16:creationId xmlns:a16="http://schemas.microsoft.com/office/drawing/2014/main" id="{292E4FB3-CDAC-B1AA-5A67-91E7E1710C98}"/>
              </a:ext>
            </a:extLst>
          </p:cNvPr>
          <p:cNvPicPr>
            <a:picLocks noChangeAspect="1"/>
          </p:cNvPicPr>
          <p:nvPr/>
        </p:nvPicPr>
        <p:blipFill>
          <a:blip r:embed="rId2"/>
          <a:srcRect/>
          <a:stretch>
            <a:fillRect/>
          </a:stretch>
        </p:blipFill>
        <p:spPr>
          <a:xfrm>
            <a:off x="20" y="10"/>
            <a:ext cx="12191980" cy="6857990"/>
          </a:xfrm>
          <a:prstGeom prst="rect">
            <a:avLst/>
          </a:prstGeom>
        </p:spPr>
      </p:pic>
      <p:sp>
        <p:nvSpPr>
          <p:cNvPr id="87" name="Freeform: Shape 51">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426F5E">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zövegdoboz 5"/>
          <p:cNvSpPr txBox="1"/>
          <p:nvPr/>
        </p:nvSpPr>
        <p:spPr>
          <a:xfrm>
            <a:off x="1083733" y="3889218"/>
            <a:ext cx="5478432" cy="1032094"/>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2200" b="0" i="0">
                <a:solidFill>
                  <a:srgbClr val="FEFFFF"/>
                </a:solidFill>
                <a:effectLst/>
                <a:latin typeface="+mj-lt"/>
                <a:ea typeface="+mj-ea"/>
                <a:cs typeface="+mj-cs"/>
              </a:rPr>
              <a:t>„Menjetek el tehát, tegyetek tanítvánnyá minden népet…” Máté 28,19</a:t>
            </a:r>
          </a:p>
        </p:txBody>
      </p:sp>
      <p:sp>
        <p:nvSpPr>
          <p:cNvPr id="13" name="Téglalap 12"/>
          <p:cNvSpPr/>
          <p:nvPr/>
        </p:nvSpPr>
        <p:spPr>
          <a:xfrm>
            <a:off x="1083733" y="4944531"/>
            <a:ext cx="5454227" cy="524935"/>
          </a:xfrm>
          <a:prstGeom prst="rect">
            <a:avLst/>
          </a:prstGeom>
        </p:spPr>
        <p:txBody>
          <a:bodyPr vert="horz" lIns="91440" tIns="45720" rIns="91440" bIns="45720" rtlCol="0" anchor="t">
            <a:normAutofit/>
          </a:bodyPr>
          <a:lstStyle/>
          <a:p>
            <a:pPr defTabSz="457200">
              <a:spcBef>
                <a:spcPts val="1000"/>
              </a:spcBef>
              <a:buClr>
                <a:schemeClr val="accent1"/>
              </a:buClr>
            </a:pPr>
            <a:r>
              <a:rPr lang="en-US">
                <a:solidFill>
                  <a:srgbClr val="FEFFFF"/>
                </a:solidFill>
              </a:rPr>
              <a:t> Isten áldjon!</a:t>
            </a:r>
          </a:p>
        </p:txBody>
      </p:sp>
    </p:spTree>
    <p:extLst>
      <p:ext uri="{BB962C8B-B14F-4D97-AF65-F5344CB8AC3E}">
        <p14:creationId xmlns:p14="http://schemas.microsoft.com/office/powerpoint/2010/main" val="30953561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p:cNvPicPr>
          <p:nvPr/>
        </p:nvPicPr>
        <p:blipFill>
          <a:blip r:embed="rId2"/>
          <a:stretch>
            <a:fillRect/>
          </a:stretch>
        </p:blipFill>
        <p:spPr>
          <a:xfrm>
            <a:off x="757646" y="428197"/>
            <a:ext cx="1903830" cy="1907177"/>
          </a:xfrm>
          <a:prstGeom prst="rect">
            <a:avLst/>
          </a:prstGeom>
        </p:spPr>
      </p:pic>
      <p:sp>
        <p:nvSpPr>
          <p:cNvPr id="5" name="Szövegdoboz 4"/>
          <p:cNvSpPr txBox="1"/>
          <p:nvPr/>
        </p:nvSpPr>
        <p:spPr>
          <a:xfrm>
            <a:off x="3040299" y="304568"/>
            <a:ext cx="8978685" cy="1077218"/>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Kezd a digitális hittanórát az óra eleji imádsággal!</a:t>
            </a:r>
          </a:p>
        </p:txBody>
      </p:sp>
      <p:pic>
        <p:nvPicPr>
          <p:cNvPr id="6" name="Kép 5"/>
          <p:cNvPicPr>
            <a:picLocks noChangeAspect="1"/>
          </p:cNvPicPr>
          <p:nvPr/>
        </p:nvPicPr>
        <p:blipFill>
          <a:blip r:embed="rId3"/>
          <a:stretch>
            <a:fillRect/>
          </a:stretch>
        </p:blipFill>
        <p:spPr>
          <a:xfrm>
            <a:off x="3040299" y="1453820"/>
            <a:ext cx="5380529" cy="5404180"/>
          </a:xfrm>
          <a:prstGeom prst="rect">
            <a:avLst/>
          </a:prstGeom>
        </p:spPr>
      </p:pic>
      <p:sp>
        <p:nvSpPr>
          <p:cNvPr id="2" name="Lekerekített téglalap 1"/>
          <p:cNvSpPr/>
          <p:nvPr/>
        </p:nvSpPr>
        <p:spPr>
          <a:xfrm>
            <a:off x="8420828" y="1516538"/>
            <a:ext cx="2718227" cy="496263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000" dirty="0">
                <a:latin typeface="Arial" panose="020B0604020202020204" pitchFamily="34" charset="0"/>
                <a:cs typeface="Arial" panose="020B0604020202020204" pitchFamily="34" charset="0"/>
              </a:rPr>
              <a:t>A mai digitális hittanórán Pálról, a pogányok apostoláról lesz szó!</a:t>
            </a:r>
          </a:p>
        </p:txBody>
      </p:sp>
    </p:spTree>
    <p:extLst>
      <p:ext uri="{BB962C8B-B14F-4D97-AF65-F5344CB8AC3E}">
        <p14:creationId xmlns:p14="http://schemas.microsoft.com/office/powerpoint/2010/main" val="180490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7367" y="254151"/>
            <a:ext cx="9090669" cy="1367293"/>
          </a:xfrm>
          <a:solidFill>
            <a:schemeClr val="accent2">
              <a:lumMod val="40000"/>
              <a:lumOff val="60000"/>
            </a:schemeClr>
          </a:solidFill>
        </p:spPr>
        <p:txBody>
          <a:bodyPr>
            <a:normAutofit/>
          </a:bodyPr>
          <a:lstStyle/>
          <a:p>
            <a:pPr marL="0" indent="0">
              <a:buNone/>
            </a:pPr>
            <a:r>
              <a:rPr lang="hu-HU" sz="3000" dirty="0">
                <a:latin typeface="Arial" panose="020B0604020202020204" pitchFamily="34" charset="0"/>
                <a:cs typeface="Arial" panose="020B0604020202020204" pitchFamily="34" charset="0"/>
              </a:rPr>
              <a:t>Hallgasd meg az éneket!</a:t>
            </a:r>
            <a:endParaRPr lang="hu-HU" sz="3000" b="1" dirty="0">
              <a:latin typeface="Arial" panose="020B0604020202020204" pitchFamily="34" charset="0"/>
              <a:cs typeface="Arial" panose="020B0604020202020204" pitchFamily="34" charset="0"/>
            </a:endParaRPr>
          </a:p>
          <a:p>
            <a:endParaRPr lang="hu-HU" dirty="0"/>
          </a:p>
        </p:txBody>
      </p:sp>
      <p:pic>
        <p:nvPicPr>
          <p:cNvPr id="10" name="Kép 9"/>
          <p:cNvPicPr>
            <a:picLocks noChangeAspect="1"/>
          </p:cNvPicPr>
          <p:nvPr/>
        </p:nvPicPr>
        <p:blipFill>
          <a:blip r:embed="rId2"/>
          <a:stretch>
            <a:fillRect/>
          </a:stretch>
        </p:blipFill>
        <p:spPr>
          <a:xfrm>
            <a:off x="9641282" y="254151"/>
            <a:ext cx="2059651" cy="2065470"/>
          </a:xfrm>
          <a:prstGeom prst="rect">
            <a:avLst/>
          </a:prstGeom>
        </p:spPr>
      </p:pic>
      <p:sp>
        <p:nvSpPr>
          <p:cNvPr id="2" name="Ötszög 1"/>
          <p:cNvSpPr/>
          <p:nvPr/>
        </p:nvSpPr>
        <p:spPr>
          <a:xfrm>
            <a:off x="7615646" y="2457606"/>
            <a:ext cx="3814354" cy="1112302"/>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sz="2500" dirty="0">
                <a:solidFill>
                  <a:prstClr val="black"/>
                </a:solidFill>
                <a:latin typeface="Arial" panose="020B0604020202020204" pitchFamily="34" charset="0"/>
                <a:cs typeface="Arial" panose="020B0604020202020204" pitchFamily="34" charset="0"/>
                <a:hlinkClick r:id="rId3"/>
              </a:rPr>
              <a:t>Ide </a:t>
            </a:r>
            <a:r>
              <a:rPr lang="hu-HU" sz="2500" dirty="0" err="1">
                <a:solidFill>
                  <a:prstClr val="black"/>
                </a:solidFill>
                <a:latin typeface="Arial" panose="020B0604020202020204" pitchFamily="34" charset="0"/>
                <a:cs typeface="Arial" panose="020B0604020202020204" pitchFamily="34" charset="0"/>
                <a:hlinkClick r:id="rId3"/>
              </a:rPr>
              <a:t>kattints</a:t>
            </a:r>
            <a:r>
              <a:rPr lang="hu-HU" sz="2500" dirty="0">
                <a:solidFill>
                  <a:prstClr val="black"/>
                </a:solidFill>
                <a:latin typeface="Arial" panose="020B0604020202020204" pitchFamily="34" charset="0"/>
                <a:cs typeface="Arial" panose="020B0604020202020204" pitchFamily="34" charset="0"/>
                <a:hlinkClick r:id="rId3"/>
              </a:rPr>
              <a:t> az ének elindításához!</a:t>
            </a:r>
          </a:p>
        </p:txBody>
      </p:sp>
      <p:pic>
        <p:nvPicPr>
          <p:cNvPr id="4" name="Kép 3"/>
          <p:cNvPicPr>
            <a:picLocks noChangeAspect="1"/>
          </p:cNvPicPr>
          <p:nvPr/>
        </p:nvPicPr>
        <p:blipFill>
          <a:blip r:embed="rId4"/>
          <a:stretch>
            <a:fillRect/>
          </a:stretch>
        </p:blipFill>
        <p:spPr>
          <a:xfrm>
            <a:off x="600892" y="1368043"/>
            <a:ext cx="6361612" cy="5005598"/>
          </a:xfrm>
          <a:prstGeom prst="rect">
            <a:avLst/>
          </a:prstGeom>
        </p:spPr>
      </p:pic>
    </p:spTree>
    <p:extLst>
      <p:ext uri="{BB962C8B-B14F-4D97-AF65-F5344CB8AC3E}">
        <p14:creationId xmlns:p14="http://schemas.microsoft.com/office/powerpoint/2010/main" val="33136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87909" y="424870"/>
            <a:ext cx="8911687" cy="982621"/>
          </a:xfrm>
          <a:solidFill>
            <a:schemeClr val="accent6">
              <a:lumMod val="40000"/>
              <a:lumOff val="60000"/>
            </a:schemeClr>
          </a:solidFill>
        </p:spPr>
        <p:txBody>
          <a:bodyPr/>
          <a:lstStyle/>
          <a:p>
            <a:r>
              <a:rPr lang="hu-HU" dirty="0">
                <a:latin typeface="Arial" panose="020B0604020202020204" pitchFamily="34" charset="0"/>
                <a:cs typeface="Arial" panose="020B0604020202020204" pitchFamily="34" charset="0"/>
              </a:rPr>
              <a:t>Gondolkozz el a kérdésen!  </a:t>
            </a:r>
          </a:p>
        </p:txBody>
      </p:sp>
      <p:sp>
        <p:nvSpPr>
          <p:cNvPr id="3" name="Tartalom helye 2"/>
          <p:cNvSpPr>
            <a:spLocks noGrp="1"/>
          </p:cNvSpPr>
          <p:nvPr>
            <p:ph idx="1"/>
          </p:nvPr>
        </p:nvSpPr>
        <p:spPr>
          <a:xfrm>
            <a:off x="1766252" y="1905000"/>
            <a:ext cx="8915400" cy="2902132"/>
          </a:xfrm>
        </p:spPr>
        <p:txBody>
          <a:bodyPr>
            <a:normAutofit/>
          </a:bodyPr>
          <a:lstStyle/>
          <a:p>
            <a:r>
              <a:rPr lang="hu-HU" sz="3000" dirty="0">
                <a:latin typeface="Arial" panose="020B0604020202020204" pitchFamily="34" charset="0"/>
                <a:cs typeface="Arial" panose="020B0604020202020204" pitchFamily="34" charset="0"/>
              </a:rPr>
              <a:t>Szoktál híreket hallgatni a tévében vagy olvasni az interneten? </a:t>
            </a:r>
          </a:p>
          <a:p>
            <a:r>
              <a:rPr lang="hu-HU" sz="3000" dirty="0">
                <a:latin typeface="Arial" panose="020B0604020202020204" pitchFamily="34" charset="0"/>
                <a:cs typeface="Arial" panose="020B0604020202020204" pitchFamily="34" charset="0"/>
              </a:rPr>
              <a:t>Mi jellemző általában ezekre a hírekre? </a:t>
            </a:r>
          </a:p>
          <a:p>
            <a:r>
              <a:rPr lang="hu-HU" sz="3000" dirty="0">
                <a:latin typeface="Arial" panose="020B0604020202020204" pitchFamily="34" charset="0"/>
                <a:cs typeface="Arial" panose="020B0604020202020204" pitchFamily="34" charset="0"/>
              </a:rPr>
              <a:t>Melyik hírnek örültél az elmúlt héten a legjobban, ami igazán </a:t>
            </a:r>
            <a:r>
              <a:rPr lang="hu-HU" sz="3000" b="1" dirty="0">
                <a:latin typeface="Arial" panose="020B0604020202020204" pitchFamily="34" charset="0"/>
                <a:cs typeface="Arial" panose="020B0604020202020204" pitchFamily="34" charset="0"/>
              </a:rPr>
              <a:t>jó hír </a:t>
            </a:r>
            <a:r>
              <a:rPr lang="hu-HU" sz="3000" dirty="0">
                <a:latin typeface="Arial" panose="020B0604020202020204" pitchFamily="34" charset="0"/>
                <a:cs typeface="Arial" panose="020B0604020202020204" pitchFamily="34" charset="0"/>
              </a:rPr>
              <a:t>volt számodra?</a:t>
            </a:r>
            <a:endParaRPr lang="hu-HU" sz="2800" dirty="0">
              <a:latin typeface="Arial" panose="020B0604020202020204" pitchFamily="34" charset="0"/>
              <a:cs typeface="Arial" panose="020B0604020202020204" pitchFamily="34" charset="0"/>
            </a:endParaRPr>
          </a:p>
          <a:p>
            <a:pPr marL="0" indent="0">
              <a:buNone/>
            </a:pPr>
            <a:endParaRPr lang="hu-HU" dirty="0">
              <a:latin typeface="Arial" panose="020B0604020202020204" pitchFamily="34" charset="0"/>
              <a:cs typeface="Arial" panose="020B0604020202020204" pitchFamily="34" charset="0"/>
            </a:endParaRPr>
          </a:p>
          <a:p>
            <a:pPr marL="0" indent="0">
              <a:buNone/>
            </a:pPr>
            <a:endParaRPr lang="hu-HU"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2"/>
          <a:stretch>
            <a:fillRect/>
          </a:stretch>
        </p:blipFill>
        <p:spPr>
          <a:xfrm>
            <a:off x="385496" y="4943592"/>
            <a:ext cx="1380756" cy="1372999"/>
          </a:xfrm>
          <a:prstGeom prst="rect">
            <a:avLst/>
          </a:prstGeom>
        </p:spPr>
      </p:pic>
      <p:pic>
        <p:nvPicPr>
          <p:cNvPr id="5" name="Kép 4"/>
          <p:cNvPicPr>
            <a:picLocks noChangeAspect="1"/>
          </p:cNvPicPr>
          <p:nvPr/>
        </p:nvPicPr>
        <p:blipFill>
          <a:blip r:embed="rId3"/>
          <a:stretch>
            <a:fillRect/>
          </a:stretch>
        </p:blipFill>
        <p:spPr>
          <a:xfrm>
            <a:off x="9925259" y="185469"/>
            <a:ext cx="1748675" cy="1719531"/>
          </a:xfrm>
          <a:prstGeom prst="rect">
            <a:avLst/>
          </a:prstGeom>
        </p:spPr>
      </p:pic>
      <p:pic>
        <p:nvPicPr>
          <p:cNvPr id="6" name="Kép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7862" y="4477855"/>
            <a:ext cx="2967497" cy="1975196"/>
          </a:xfrm>
          <a:prstGeom prst="rect">
            <a:avLst/>
          </a:prstGeom>
        </p:spPr>
      </p:pic>
      <p:sp>
        <p:nvSpPr>
          <p:cNvPr id="8" name="Folyamatábra: Befejezés 7"/>
          <p:cNvSpPr/>
          <p:nvPr/>
        </p:nvSpPr>
        <p:spPr>
          <a:xfrm>
            <a:off x="2730136" y="4943592"/>
            <a:ext cx="5329647" cy="1509459"/>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sz="3000" dirty="0">
                <a:solidFill>
                  <a:prstClr val="black"/>
                </a:solidFill>
                <a:latin typeface="Arial" panose="020B0604020202020204" pitchFamily="34" charset="0"/>
                <a:cs typeface="Arial" panose="020B0604020202020204" pitchFamily="34" charset="0"/>
              </a:rPr>
              <a:t>Írd le gondolataidat a füzetedbe!  </a:t>
            </a:r>
          </a:p>
        </p:txBody>
      </p:sp>
    </p:spTree>
    <p:extLst>
      <p:ext uri="{BB962C8B-B14F-4D97-AF65-F5344CB8AC3E}">
        <p14:creationId xmlns:p14="http://schemas.microsoft.com/office/powerpoint/2010/main" val="405732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7961" y="371435"/>
            <a:ext cx="9793104" cy="1139501"/>
          </a:xfrm>
          <a:solidFill>
            <a:schemeClr val="accent6">
              <a:lumMod val="20000"/>
              <a:lumOff val="80000"/>
            </a:schemeClr>
          </a:solidFill>
        </p:spPr>
        <p:txBody>
          <a:bodyPr>
            <a:noAutofit/>
          </a:bodyPr>
          <a:lstStyle/>
          <a:p>
            <a:pPr algn="ctr"/>
            <a:r>
              <a:rPr lang="hu-HU" altLang="hu-HU" dirty="0">
                <a:latin typeface="Arial" panose="020B0604020202020204" pitchFamily="34" charset="0"/>
                <a:cs typeface="Arial" panose="020B0604020202020204" pitchFamily="34" charset="0"/>
              </a:rPr>
              <a:t>Olvasd el figyelmesen a szöveget! </a:t>
            </a:r>
          </a:p>
        </p:txBody>
      </p:sp>
      <p:sp>
        <p:nvSpPr>
          <p:cNvPr id="7171" name="Rectangle 3"/>
          <p:cNvSpPr>
            <a:spLocks noGrp="1" noChangeArrowheads="1"/>
          </p:cNvSpPr>
          <p:nvPr>
            <p:ph type="body" idx="1"/>
          </p:nvPr>
        </p:nvSpPr>
        <p:spPr>
          <a:xfrm>
            <a:off x="670392" y="1510936"/>
            <a:ext cx="9830673" cy="2814693"/>
          </a:xfrm>
          <a:solidFill>
            <a:schemeClr val="accent5">
              <a:lumMod val="60000"/>
              <a:lumOff val="40000"/>
            </a:schemeClr>
          </a:solidFill>
        </p:spPr>
        <p:txBody>
          <a:bodyPr>
            <a:noAutofit/>
          </a:bodyPr>
          <a:lstStyle/>
          <a:p>
            <a:pPr>
              <a:lnSpc>
                <a:spcPct val="80000"/>
              </a:lnSpc>
            </a:pPr>
            <a:r>
              <a:rPr lang="hu-HU" altLang="hu-HU" sz="3200" b="1" dirty="0">
                <a:latin typeface="Arial" panose="020B0604020202020204" pitchFamily="34" charset="0"/>
                <a:cs typeface="Arial" panose="020B0604020202020204" pitchFamily="34" charset="0"/>
              </a:rPr>
              <a:t>A misszió azt jelenti, hogy küldetés!</a:t>
            </a:r>
          </a:p>
          <a:p>
            <a:pPr>
              <a:lnSpc>
                <a:spcPct val="80000"/>
              </a:lnSpc>
            </a:pPr>
            <a:r>
              <a:rPr lang="hu-HU" altLang="hu-HU" sz="3200" dirty="0">
                <a:latin typeface="Arial" panose="020B0604020202020204" pitchFamily="34" charset="0"/>
                <a:cs typeface="Arial" panose="020B0604020202020204" pitchFamily="34" charset="0"/>
              </a:rPr>
              <a:t>Olyan küldetést jelent, amely elviszi a Jézus Krisztusról szóló jó hírt, üzenetet az emberekhez. Ez a hír valóban örömhír az ember számára.</a:t>
            </a:r>
          </a:p>
          <a:p>
            <a:pPr>
              <a:lnSpc>
                <a:spcPct val="80000"/>
              </a:lnSpc>
            </a:pPr>
            <a:r>
              <a:rPr lang="hu-HU" altLang="hu-HU" sz="3200" dirty="0">
                <a:latin typeface="Arial" panose="020B0604020202020204" pitchFamily="34" charset="0"/>
                <a:cs typeface="Arial" panose="020B0604020202020204" pitchFamily="34" charset="0"/>
              </a:rPr>
              <a:t>Jézus Krisztus bízta meg tanítványait ezekkel a szavakkal: </a:t>
            </a:r>
          </a:p>
          <a:p>
            <a:pPr marL="0" indent="0">
              <a:lnSpc>
                <a:spcPct val="80000"/>
              </a:lnSpc>
              <a:buNone/>
            </a:pPr>
            <a:endParaRPr lang="hu-HU" altLang="hu-HU" sz="2800" dirty="0">
              <a:latin typeface="Arial" panose="020B0604020202020204" pitchFamily="34" charset="0"/>
              <a:cs typeface="Arial" panose="020B0604020202020204" pitchFamily="34" charset="0"/>
            </a:endParaRPr>
          </a:p>
        </p:txBody>
      </p:sp>
      <p:pic>
        <p:nvPicPr>
          <p:cNvPr id="2" name="Kép 1"/>
          <p:cNvPicPr>
            <a:picLocks noChangeAspect="1"/>
          </p:cNvPicPr>
          <p:nvPr/>
        </p:nvPicPr>
        <p:blipFill>
          <a:blip r:embed="rId2"/>
          <a:stretch>
            <a:fillRect/>
          </a:stretch>
        </p:blipFill>
        <p:spPr>
          <a:xfrm>
            <a:off x="10139828" y="1855493"/>
            <a:ext cx="1853326" cy="1832619"/>
          </a:xfrm>
          <a:prstGeom prst="rect">
            <a:avLst/>
          </a:prstGeom>
        </p:spPr>
      </p:pic>
      <p:sp>
        <p:nvSpPr>
          <p:cNvPr id="3" name="Tekercs vízszintesen 2"/>
          <p:cNvSpPr/>
          <p:nvPr/>
        </p:nvSpPr>
        <p:spPr>
          <a:xfrm>
            <a:off x="490405" y="4158205"/>
            <a:ext cx="10228216" cy="1672045"/>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Arial" panose="020B0604020202020204" pitchFamily="34" charset="0"/>
                <a:cs typeface="Arial" panose="020B0604020202020204" pitchFamily="34" charset="0"/>
              </a:rPr>
              <a:t>„Menjetek el tehát, tegyetek tanítvánnyá minden népet…” Máté 28,19.  </a:t>
            </a:r>
          </a:p>
        </p:txBody>
      </p:sp>
      <p:sp>
        <p:nvSpPr>
          <p:cNvPr id="5" name="Felfelé nyílbuborék 4"/>
          <p:cNvSpPr/>
          <p:nvPr/>
        </p:nvSpPr>
        <p:spPr>
          <a:xfrm>
            <a:off x="693615" y="5662825"/>
            <a:ext cx="10199524" cy="986031"/>
          </a:xfrm>
          <a:prstGeom prst="upArrow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Arial" panose="020B0604020202020204" pitchFamily="34" charset="0"/>
                <a:cs typeface="Arial" panose="020B0604020202020204" pitchFamily="34" charset="0"/>
              </a:rPr>
              <a:t>A mai aranymondásunk is ez!</a:t>
            </a:r>
          </a:p>
        </p:txBody>
      </p:sp>
    </p:spTree>
    <p:extLst>
      <p:ext uri="{BB962C8B-B14F-4D97-AF65-F5344CB8AC3E}">
        <p14:creationId xmlns:p14="http://schemas.microsoft.com/office/powerpoint/2010/main" val="29174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352696" y="1062053"/>
            <a:ext cx="9052559" cy="5383012"/>
          </a:xfrm>
          <a:prstGeom prst="rect">
            <a:avLst/>
          </a:prstGeom>
          <a:solidFill>
            <a:srgbClr val="F7D097"/>
          </a:solidFill>
        </p:spPr>
        <p:txBody>
          <a:bodyPr wrap="square">
            <a:spAutoFit/>
          </a:bodyPr>
          <a:lstStyle/>
          <a:p>
            <a:pPr marL="457200" lvl="0" indent="-457200" defTabSz="457200">
              <a:lnSpc>
                <a:spcPct val="80000"/>
              </a:lnSpc>
              <a:spcBef>
                <a:spcPts val="1000"/>
              </a:spcBef>
              <a:buClr>
                <a:srgbClr val="A53010"/>
              </a:buClr>
              <a:buFont typeface="Arial" panose="020B0604020202020204" pitchFamily="34" charset="0"/>
              <a:buChar char="•"/>
            </a:pPr>
            <a:endParaRPr lang="hu-HU" altLang="hu-HU" sz="2800" dirty="0">
              <a:solidFill>
                <a:srgbClr val="6AAC91">
                  <a:lumMod val="50000"/>
                </a:srgbClr>
              </a:solidFill>
              <a:latin typeface="Arial" panose="020B0604020202020204" pitchFamily="34" charset="0"/>
              <a:cs typeface="Arial" panose="020B0604020202020204" pitchFamily="34" charset="0"/>
            </a:endParaRPr>
          </a:p>
          <a:p>
            <a:pPr marL="457200" lvl="0" indent="-457200" defTabSz="457200">
              <a:lnSpc>
                <a:spcPct val="80000"/>
              </a:lnSpc>
              <a:spcBef>
                <a:spcPts val="1000"/>
              </a:spcBef>
              <a:buClr>
                <a:srgbClr val="A53010"/>
              </a:buClr>
              <a:buFont typeface="Arial" panose="020B0604020202020204" pitchFamily="34" charset="0"/>
              <a:buChar char="•"/>
            </a:pPr>
            <a:r>
              <a:rPr lang="hu-HU" altLang="hu-HU" sz="2800" dirty="0">
                <a:solidFill>
                  <a:srgbClr val="6AAC91">
                    <a:lumMod val="50000"/>
                  </a:srgbClr>
                </a:solidFill>
                <a:latin typeface="Arial" panose="020B0604020202020204" pitchFamily="34" charset="0"/>
                <a:cs typeface="Arial" panose="020B0604020202020204" pitchFamily="34" charset="0"/>
              </a:rPr>
              <a:t>Az Apostolok Cselekedeteiről írott könyv mutatja be Pál apostol személyét és missziói útjait.</a:t>
            </a:r>
          </a:p>
          <a:p>
            <a:pPr marL="457200" lvl="0" indent="-457200" defTabSz="457200">
              <a:lnSpc>
                <a:spcPct val="80000"/>
              </a:lnSpc>
              <a:spcBef>
                <a:spcPts val="1000"/>
              </a:spcBef>
              <a:buClr>
                <a:srgbClr val="A53010"/>
              </a:buClr>
              <a:buFont typeface="Arial" panose="020B0604020202020204" pitchFamily="34" charset="0"/>
              <a:buChar char="•"/>
            </a:pPr>
            <a:r>
              <a:rPr lang="hu-HU" altLang="hu-HU" sz="2800" dirty="0">
                <a:solidFill>
                  <a:srgbClr val="6AAC91">
                    <a:lumMod val="50000"/>
                  </a:srgbClr>
                </a:solidFill>
                <a:latin typeface="Arial" panose="020B0604020202020204" pitchFamily="34" charset="0"/>
                <a:cs typeface="Arial" panose="020B0604020202020204" pitchFamily="34" charset="0"/>
              </a:rPr>
              <a:t>Neve: Pál</a:t>
            </a:r>
          </a:p>
          <a:p>
            <a:pPr marL="457200" lvl="0" indent="-457200" defTabSz="457200">
              <a:lnSpc>
                <a:spcPct val="80000"/>
              </a:lnSpc>
              <a:spcBef>
                <a:spcPts val="1000"/>
              </a:spcBef>
              <a:buClr>
                <a:srgbClr val="A53010"/>
              </a:buClr>
              <a:buFont typeface="Arial" panose="020B0604020202020204" pitchFamily="34" charset="0"/>
              <a:buChar char="•"/>
            </a:pPr>
            <a:r>
              <a:rPr lang="hu-HU" altLang="hu-HU" sz="2800" dirty="0">
                <a:solidFill>
                  <a:srgbClr val="6AAC91">
                    <a:lumMod val="50000"/>
                  </a:srgbClr>
                </a:solidFill>
                <a:latin typeface="Arial" panose="020B0604020202020204" pitchFamily="34" charset="0"/>
                <a:cs typeface="Arial" panose="020B0604020202020204" pitchFamily="34" charset="0"/>
              </a:rPr>
              <a:t>Nemzetisége: zsidó</a:t>
            </a:r>
          </a:p>
          <a:p>
            <a:pPr marL="457200" lvl="0" indent="-457200" defTabSz="457200">
              <a:lnSpc>
                <a:spcPct val="80000"/>
              </a:lnSpc>
              <a:spcBef>
                <a:spcPts val="1000"/>
              </a:spcBef>
              <a:buClr>
                <a:srgbClr val="A53010"/>
              </a:buClr>
              <a:buFont typeface="Arial" panose="020B0604020202020204" pitchFamily="34" charset="0"/>
              <a:buChar char="•"/>
            </a:pPr>
            <a:r>
              <a:rPr lang="hu-HU" altLang="hu-HU" sz="2800" dirty="0">
                <a:solidFill>
                  <a:srgbClr val="6AAC91">
                    <a:lumMod val="50000"/>
                  </a:srgbClr>
                </a:solidFill>
                <a:latin typeface="Arial" panose="020B0604020202020204" pitchFamily="34" charset="0"/>
                <a:cs typeface="Arial" panose="020B0604020202020204" pitchFamily="34" charset="0"/>
              </a:rPr>
              <a:t>Foglalkozása: apostol, küldött</a:t>
            </a:r>
          </a:p>
          <a:p>
            <a:pPr marL="457200" lvl="0" indent="-457200" defTabSz="457200">
              <a:lnSpc>
                <a:spcPct val="80000"/>
              </a:lnSpc>
              <a:spcBef>
                <a:spcPts val="1000"/>
              </a:spcBef>
              <a:buClr>
                <a:srgbClr val="A53010"/>
              </a:buClr>
              <a:buFont typeface="Arial" panose="020B0604020202020204" pitchFamily="34" charset="0"/>
              <a:buChar char="•"/>
            </a:pPr>
            <a:r>
              <a:rPr lang="hu-HU" altLang="hu-HU" sz="2800" dirty="0">
                <a:solidFill>
                  <a:srgbClr val="6AAC91">
                    <a:lumMod val="50000"/>
                  </a:srgbClr>
                </a:solidFill>
                <a:latin typeface="Arial" panose="020B0604020202020204" pitchFamily="34" charset="0"/>
                <a:cs typeface="Arial" panose="020B0604020202020204" pitchFamily="34" charset="0"/>
              </a:rPr>
              <a:t>Küldetése: Isten Igéjét hirdette a népeknek,</a:t>
            </a:r>
          </a:p>
          <a:p>
            <a:pPr lvl="0" defTabSz="457200">
              <a:lnSpc>
                <a:spcPct val="80000"/>
              </a:lnSpc>
              <a:spcBef>
                <a:spcPts val="1000"/>
              </a:spcBef>
              <a:buClr>
                <a:srgbClr val="A53010"/>
              </a:buClr>
            </a:pPr>
            <a:r>
              <a:rPr lang="hu-HU" altLang="hu-HU" sz="2800" dirty="0">
                <a:solidFill>
                  <a:srgbClr val="6AAC91">
                    <a:lumMod val="50000"/>
                  </a:srgbClr>
                </a:solidFill>
                <a:latin typeface="Arial" panose="020B0604020202020204" pitchFamily="34" charset="0"/>
                <a:cs typeface="Arial" panose="020B0604020202020204" pitchFamily="34" charset="0"/>
              </a:rPr>
              <a:t> főként a pogányok között szolgált.</a:t>
            </a:r>
          </a:p>
          <a:p>
            <a:pPr marL="457200" lvl="0" indent="-457200" defTabSz="457200">
              <a:lnSpc>
                <a:spcPct val="80000"/>
              </a:lnSpc>
              <a:spcBef>
                <a:spcPts val="1000"/>
              </a:spcBef>
              <a:buClr>
                <a:srgbClr val="A53010"/>
              </a:buClr>
              <a:buFont typeface="Arial" panose="020B0604020202020204" pitchFamily="34" charset="0"/>
              <a:buChar char="•"/>
            </a:pPr>
            <a:r>
              <a:rPr lang="hu-HU" altLang="hu-HU" sz="2800" dirty="0">
                <a:solidFill>
                  <a:srgbClr val="6AAC91">
                    <a:lumMod val="50000"/>
                  </a:srgbClr>
                </a:solidFill>
                <a:latin typeface="Arial" panose="020B0604020202020204" pitchFamily="34" charset="0"/>
                <a:cs typeface="Arial" panose="020B0604020202020204" pitchFamily="34" charset="0"/>
              </a:rPr>
              <a:t>Munkatársai: Szilász, Barnabás, és </a:t>
            </a:r>
            <a:r>
              <a:rPr lang="hu-HU" altLang="hu-HU" sz="2800" dirty="0" err="1">
                <a:solidFill>
                  <a:srgbClr val="6AAC91">
                    <a:lumMod val="50000"/>
                  </a:srgbClr>
                </a:solidFill>
                <a:latin typeface="Arial" panose="020B0604020202020204" pitchFamily="34" charset="0"/>
                <a:cs typeface="Arial" panose="020B0604020202020204" pitchFamily="34" charset="0"/>
              </a:rPr>
              <a:t>Timótheus</a:t>
            </a:r>
            <a:r>
              <a:rPr lang="hu-HU" altLang="hu-HU" sz="2800" dirty="0">
                <a:solidFill>
                  <a:srgbClr val="6AAC91">
                    <a:lumMod val="50000"/>
                  </a:srgbClr>
                </a:solidFill>
                <a:latin typeface="Arial" panose="020B0604020202020204" pitchFamily="34" charset="0"/>
                <a:cs typeface="Arial" panose="020B0604020202020204" pitchFamily="34" charset="0"/>
              </a:rPr>
              <a:t> voltak.</a:t>
            </a:r>
          </a:p>
          <a:p>
            <a:pPr marL="457200" lvl="0" indent="-457200" defTabSz="457200">
              <a:lnSpc>
                <a:spcPct val="80000"/>
              </a:lnSpc>
              <a:spcBef>
                <a:spcPts val="1000"/>
              </a:spcBef>
              <a:buClr>
                <a:srgbClr val="A53010"/>
              </a:buClr>
              <a:buFont typeface="Arial" panose="020B0604020202020204" pitchFamily="34" charset="0"/>
              <a:buChar char="•"/>
            </a:pPr>
            <a:r>
              <a:rPr lang="hu-HU" altLang="hu-HU" sz="2800" dirty="0">
                <a:solidFill>
                  <a:srgbClr val="6AAC91">
                    <a:lumMod val="50000"/>
                  </a:srgbClr>
                </a:solidFill>
                <a:latin typeface="Arial" panose="020B0604020202020204" pitchFamily="34" charset="0"/>
                <a:cs typeface="Arial" panose="020B0604020202020204" pitchFamily="34" charset="0"/>
              </a:rPr>
              <a:t>Legjelentősebb tanítása: </a:t>
            </a:r>
          </a:p>
          <a:p>
            <a:pPr lvl="0" defTabSz="457200">
              <a:lnSpc>
                <a:spcPct val="80000"/>
              </a:lnSpc>
              <a:spcBef>
                <a:spcPts val="1000"/>
              </a:spcBef>
              <a:buClr>
                <a:srgbClr val="A53010"/>
              </a:buClr>
            </a:pPr>
            <a:r>
              <a:rPr lang="hu-HU" altLang="hu-HU" sz="2800" dirty="0">
                <a:solidFill>
                  <a:srgbClr val="6AAC91">
                    <a:lumMod val="50000"/>
                  </a:srgbClr>
                </a:solidFill>
                <a:latin typeface="Arial" panose="020B0604020202020204" pitchFamily="34" charset="0"/>
                <a:cs typeface="Arial" panose="020B0604020202020204" pitchFamily="34" charset="0"/>
              </a:rPr>
              <a:t>	a Szeretethimnusz (I Kor 13.)</a:t>
            </a:r>
          </a:p>
        </p:txBody>
      </p:sp>
      <p:pic>
        <p:nvPicPr>
          <p:cNvPr id="6" name="Kép 5"/>
          <p:cNvPicPr>
            <a:picLocks noChangeAspect="1"/>
          </p:cNvPicPr>
          <p:nvPr/>
        </p:nvPicPr>
        <p:blipFill>
          <a:blip r:embed="rId2"/>
          <a:stretch>
            <a:fillRect/>
          </a:stretch>
        </p:blipFill>
        <p:spPr>
          <a:xfrm>
            <a:off x="9036945" y="2109525"/>
            <a:ext cx="1853345" cy="1835055"/>
          </a:xfrm>
          <a:prstGeom prst="rect">
            <a:avLst/>
          </a:prstGeom>
        </p:spPr>
      </p:pic>
      <p:sp>
        <p:nvSpPr>
          <p:cNvPr id="11" name="Trapezoid 10"/>
          <p:cNvSpPr/>
          <p:nvPr/>
        </p:nvSpPr>
        <p:spPr>
          <a:xfrm>
            <a:off x="535579" y="227945"/>
            <a:ext cx="11038114" cy="725644"/>
          </a:xfrm>
          <a:prstGeom prst="trapezoi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u-HU" sz="3600" dirty="0">
                <a:solidFill>
                  <a:prstClr val="black">
                    <a:lumMod val="85000"/>
                    <a:lumOff val="15000"/>
                  </a:prstClr>
                </a:solidFill>
                <a:latin typeface="Arial" panose="020B0604020202020204" pitchFamily="34" charset="0"/>
                <a:cs typeface="Arial" panose="020B0604020202020204" pitchFamily="34" charset="0"/>
              </a:rPr>
              <a:t>Pál lett a pogányok apostola</a:t>
            </a:r>
            <a:endParaRPr lang="hu-HU" dirty="0">
              <a:solidFill>
                <a:prstClr val="white"/>
              </a:solidFill>
            </a:endParaRPr>
          </a:p>
        </p:txBody>
      </p:sp>
    </p:spTree>
    <p:extLst>
      <p:ext uri="{BB962C8B-B14F-4D97-AF65-F5344CB8AC3E}">
        <p14:creationId xmlns:p14="http://schemas.microsoft.com/office/powerpoint/2010/main" val="138656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09006" y="444137"/>
            <a:ext cx="3383280" cy="5909310"/>
          </a:xfrm>
          <a:prstGeom prst="rect">
            <a:avLst/>
          </a:prstGeom>
          <a:solidFill>
            <a:schemeClr val="accent2">
              <a:lumMod val="60000"/>
              <a:lumOff val="40000"/>
            </a:schemeClr>
          </a:solidFill>
        </p:spPr>
        <p:txBody>
          <a:bodyPr wrap="square" rtlCol="0">
            <a:spAutoFit/>
          </a:bodyPr>
          <a:lstStyle/>
          <a:p>
            <a:r>
              <a:rPr lang="hu-HU" sz="3000" dirty="0">
                <a:latin typeface="Arial" panose="020B0604020202020204" pitchFamily="34" charset="0"/>
                <a:cs typeface="Arial" panose="020B0604020202020204" pitchFamily="34" charset="0"/>
              </a:rPr>
              <a:t>Tanulmányozd a térképet!</a:t>
            </a:r>
          </a:p>
          <a:p>
            <a:endParaRPr lang="hu-HU" sz="3000" dirty="0">
              <a:latin typeface="Arial" panose="020B0604020202020204" pitchFamily="34" charset="0"/>
              <a:cs typeface="Arial" panose="020B0604020202020204" pitchFamily="34" charset="0"/>
            </a:endParaRPr>
          </a:p>
          <a:p>
            <a:endParaRPr lang="hu-HU" sz="3000" dirty="0">
              <a:latin typeface="Arial" panose="020B0604020202020204" pitchFamily="34" charset="0"/>
              <a:cs typeface="Arial" panose="020B0604020202020204" pitchFamily="34" charset="0"/>
            </a:endParaRPr>
          </a:p>
          <a:p>
            <a:endParaRPr lang="hu-HU" sz="3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hu-HU" altLang="hu-HU" sz="2200" dirty="0">
                <a:latin typeface="Arial" panose="020B0604020202020204" pitchFamily="34" charset="0"/>
                <a:cs typeface="Arial" panose="020B0604020202020204" pitchFamily="34" charset="0"/>
              </a:rPr>
              <a:t>Keress a Bibliádban olyan városokat, ahová Pál levelet is írt!</a:t>
            </a:r>
          </a:p>
          <a:p>
            <a:pPr marL="457200" indent="-457200">
              <a:buFont typeface="Wingdings" panose="05000000000000000000" pitchFamily="2" charset="2"/>
              <a:buChar char="ü"/>
            </a:pPr>
            <a:endParaRPr lang="hu-HU" altLang="hu-HU" sz="2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hu-HU" altLang="hu-HU" sz="2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hu-HU" altLang="hu-HU" sz="2200" dirty="0">
              <a:latin typeface="Arial" panose="020B0604020202020204" pitchFamily="34" charset="0"/>
              <a:cs typeface="Arial" panose="020B0604020202020204" pitchFamily="34" charset="0"/>
            </a:endParaRPr>
          </a:p>
          <a:p>
            <a:endParaRPr lang="hu-HU" altLang="hu-HU" sz="3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hu-HU" altLang="hu-HU" sz="2200" dirty="0">
                <a:latin typeface="Arial" panose="020B0604020202020204" pitchFamily="34" charset="0"/>
                <a:cs typeface="Arial" panose="020B0604020202020204" pitchFamily="34" charset="0"/>
              </a:rPr>
              <a:t>Írd le a városok nevét a füzetedbe!</a:t>
            </a:r>
          </a:p>
        </p:txBody>
      </p:sp>
      <p:pic>
        <p:nvPicPr>
          <p:cNvPr id="3" name="Kép 2"/>
          <p:cNvPicPr>
            <a:picLocks noChangeAspect="1"/>
          </p:cNvPicPr>
          <p:nvPr/>
        </p:nvPicPr>
        <p:blipFill>
          <a:blip r:embed="rId2"/>
          <a:stretch>
            <a:fillRect/>
          </a:stretch>
        </p:blipFill>
        <p:spPr>
          <a:xfrm>
            <a:off x="2074326" y="1116874"/>
            <a:ext cx="1457979" cy="1430383"/>
          </a:xfrm>
          <a:prstGeom prst="rect">
            <a:avLst/>
          </a:prstGeom>
        </p:spPr>
      </p:pic>
      <p:pic>
        <p:nvPicPr>
          <p:cNvPr id="4" name="Kép 3"/>
          <p:cNvPicPr>
            <a:picLocks noChangeAspect="1"/>
          </p:cNvPicPr>
          <p:nvPr/>
        </p:nvPicPr>
        <p:blipFill>
          <a:blip r:embed="rId3"/>
          <a:stretch>
            <a:fillRect/>
          </a:stretch>
        </p:blipFill>
        <p:spPr>
          <a:xfrm>
            <a:off x="2074326" y="4062488"/>
            <a:ext cx="1383912" cy="1371719"/>
          </a:xfrm>
          <a:prstGeom prst="rect">
            <a:avLst/>
          </a:prstGeom>
        </p:spPr>
      </p:pic>
      <p:pic>
        <p:nvPicPr>
          <p:cNvPr id="10" name="Tartalom helye 9"/>
          <p:cNvPicPr>
            <a:picLocks noGrp="1" noChangeAspect="1"/>
          </p:cNvPicPr>
          <p:nvPr>
            <p:ph/>
          </p:nvPr>
        </p:nvPicPr>
        <p:blipFill>
          <a:blip r:embed="rId4">
            <a:extLst>
              <a:ext uri="{28A0092B-C50C-407E-A947-70E740481C1C}">
                <a14:useLocalDpi xmlns:a14="http://schemas.microsoft.com/office/drawing/2010/main" val="0"/>
              </a:ext>
            </a:extLst>
          </a:blip>
          <a:stretch>
            <a:fillRect/>
          </a:stretch>
        </p:blipFill>
        <p:spPr>
          <a:xfrm>
            <a:off x="3592286" y="1593669"/>
            <a:ext cx="8524565" cy="4420145"/>
          </a:xfrm>
        </p:spPr>
      </p:pic>
      <p:pic>
        <p:nvPicPr>
          <p:cNvPr id="11" name="Kép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432" y="4919706"/>
            <a:ext cx="3547769" cy="1938294"/>
          </a:xfrm>
          <a:prstGeom prst="rect">
            <a:avLst/>
          </a:prstGeom>
        </p:spPr>
      </p:pic>
    </p:spTree>
    <p:extLst>
      <p:ext uri="{BB962C8B-B14F-4D97-AF65-F5344CB8AC3E}">
        <p14:creationId xmlns:p14="http://schemas.microsoft.com/office/powerpoint/2010/main" val="3588107659"/>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6533" y="597984"/>
            <a:ext cx="9340427" cy="1743097"/>
          </a:xfrm>
          <a:solidFill>
            <a:schemeClr val="accent5">
              <a:lumMod val="20000"/>
              <a:lumOff val="80000"/>
            </a:schemeClr>
          </a:solidFill>
        </p:spPr>
        <p:txBody>
          <a:bodyPr>
            <a:normAutofit fontScale="90000"/>
          </a:bodyPr>
          <a:lstStyle/>
          <a:p>
            <a:r>
              <a:rPr lang="hu-HU" dirty="0">
                <a:latin typeface="Arial" panose="020B0604020202020204" pitchFamily="34" charset="0"/>
                <a:cs typeface="Arial" panose="020B0604020202020204" pitchFamily="34" charset="0"/>
              </a:rPr>
              <a:t>Gondold végig, hogy neked mi lehet a küldetésed!</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Készíts egy saját táblázatot és </a:t>
            </a:r>
            <a:r>
              <a:rPr lang="hu-HU" dirty="0" err="1">
                <a:latin typeface="Arial" panose="020B0604020202020204" pitchFamily="34" charset="0"/>
                <a:cs typeface="Arial" panose="020B0604020202020204" pitchFamily="34" charset="0"/>
              </a:rPr>
              <a:t>töltsd</a:t>
            </a:r>
            <a:r>
              <a:rPr lang="hu-HU" dirty="0">
                <a:latin typeface="Arial" panose="020B0604020202020204" pitchFamily="34" charset="0"/>
                <a:cs typeface="Arial" panose="020B0604020202020204" pitchFamily="34" charset="0"/>
              </a:rPr>
              <a:t> ki a hiányzó részeket!</a:t>
            </a:r>
          </a:p>
        </p:txBody>
      </p:sp>
      <p:sp>
        <p:nvSpPr>
          <p:cNvPr id="3" name="Tartalom helye 2"/>
          <p:cNvSpPr>
            <a:spLocks noGrp="1"/>
          </p:cNvSpPr>
          <p:nvPr>
            <p:ph idx="1"/>
          </p:nvPr>
        </p:nvSpPr>
        <p:spPr>
          <a:xfrm>
            <a:off x="2629359" y="2899198"/>
            <a:ext cx="5018267" cy="1986310"/>
          </a:xfrm>
        </p:spPr>
        <p:txBody>
          <a:bodyPr>
            <a:noAutofit/>
          </a:bodyPr>
          <a:lstStyle/>
          <a:p>
            <a:pPr marL="0" indent="0">
              <a:buNone/>
            </a:pPr>
            <a:endParaRPr lang="hu-HU" sz="3000" dirty="0">
              <a:latin typeface="Arial" panose="020B0604020202020204" pitchFamily="34" charset="0"/>
              <a:cs typeface="Arial" panose="020B0604020202020204" pitchFamily="34" charset="0"/>
            </a:endParaRPr>
          </a:p>
          <a:p>
            <a:pPr marL="0" indent="0">
              <a:buNone/>
            </a:pPr>
            <a:endParaRPr lang="hu-HU" sz="2500"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2"/>
          <a:stretch>
            <a:fillRect/>
          </a:stretch>
        </p:blipFill>
        <p:spPr>
          <a:xfrm>
            <a:off x="9650452" y="1256989"/>
            <a:ext cx="1929044" cy="1896893"/>
          </a:xfrm>
          <a:prstGeom prst="rect">
            <a:avLst/>
          </a:prstGeom>
        </p:spPr>
      </p:pic>
      <p:pic>
        <p:nvPicPr>
          <p:cNvPr id="5" name="Kép 4"/>
          <p:cNvPicPr>
            <a:picLocks noChangeAspect="1"/>
          </p:cNvPicPr>
          <p:nvPr/>
        </p:nvPicPr>
        <p:blipFill>
          <a:blip r:embed="rId3"/>
          <a:stretch>
            <a:fillRect/>
          </a:stretch>
        </p:blipFill>
        <p:spPr>
          <a:xfrm>
            <a:off x="312251" y="5146766"/>
            <a:ext cx="1521091" cy="1525399"/>
          </a:xfrm>
          <a:prstGeom prst="rect">
            <a:avLst/>
          </a:prstGeom>
        </p:spPr>
      </p:pic>
      <p:graphicFrame>
        <p:nvGraphicFramePr>
          <p:cNvPr id="6" name="Táblázat 5"/>
          <p:cNvGraphicFramePr>
            <a:graphicFrameLocks noGrp="1"/>
          </p:cNvGraphicFramePr>
          <p:nvPr>
            <p:extLst>
              <p:ext uri="{D42A27DB-BD31-4B8C-83A1-F6EECF244321}">
                <p14:modId xmlns:p14="http://schemas.microsoft.com/office/powerpoint/2010/main" val="4188279394"/>
              </p:ext>
            </p:extLst>
          </p:nvPr>
        </p:nvGraphicFramePr>
        <p:xfrm>
          <a:off x="2181497" y="3356396"/>
          <a:ext cx="8654320" cy="2743200"/>
        </p:xfrm>
        <a:graphic>
          <a:graphicData uri="http://schemas.openxmlformats.org/drawingml/2006/table">
            <a:tbl>
              <a:tblPr firstRow="1" bandRow="1">
                <a:tableStyleId>{5C22544A-7EE6-4342-B048-85BDC9FD1C3A}</a:tableStyleId>
              </a:tblPr>
              <a:tblGrid>
                <a:gridCol w="4327160">
                  <a:extLst>
                    <a:ext uri="{9D8B030D-6E8A-4147-A177-3AD203B41FA5}">
                      <a16:colId xmlns:a16="http://schemas.microsoft.com/office/drawing/2014/main" val="939208253"/>
                    </a:ext>
                  </a:extLst>
                </a:gridCol>
                <a:gridCol w="4327160">
                  <a:extLst>
                    <a:ext uri="{9D8B030D-6E8A-4147-A177-3AD203B41FA5}">
                      <a16:colId xmlns:a16="http://schemas.microsoft.com/office/drawing/2014/main" val="3581896236"/>
                    </a:ext>
                  </a:extLst>
                </a:gridCol>
              </a:tblGrid>
              <a:tr h="449514">
                <a:tc>
                  <a:txBody>
                    <a:bodyPr/>
                    <a:lstStyle/>
                    <a:p>
                      <a:r>
                        <a:rPr lang="hu-HU" sz="3000" b="1" dirty="0">
                          <a:solidFill>
                            <a:schemeClr val="tx1"/>
                          </a:solidFill>
                          <a:latin typeface="Arial" panose="020B0604020202020204" pitchFamily="34" charset="0"/>
                          <a:cs typeface="Arial" panose="020B0604020202020204" pitchFamily="34" charset="0"/>
                        </a:rPr>
                        <a:t>Név:</a:t>
                      </a:r>
                    </a:p>
                  </a:txBody>
                  <a:tcPr>
                    <a:solidFill>
                      <a:schemeClr val="tx2">
                        <a:lumMod val="20000"/>
                        <a:lumOff val="80000"/>
                      </a:schemeClr>
                    </a:solidFill>
                  </a:tcPr>
                </a:tc>
                <a:tc>
                  <a:txBody>
                    <a:bodyPr/>
                    <a:lstStyle/>
                    <a:p>
                      <a:r>
                        <a:rPr lang="hu-HU" dirty="0">
                          <a:solidFill>
                            <a:schemeClr val="tx1"/>
                          </a:solidFill>
                        </a:rPr>
                        <a:t>…..</a:t>
                      </a:r>
                    </a:p>
                  </a:txBody>
                  <a:tcPr>
                    <a:solidFill>
                      <a:schemeClr val="tx2">
                        <a:lumMod val="20000"/>
                        <a:lumOff val="80000"/>
                      </a:schemeClr>
                    </a:solidFill>
                  </a:tcPr>
                </a:tc>
                <a:extLst>
                  <a:ext uri="{0D108BD9-81ED-4DB2-BD59-A6C34878D82A}">
                    <a16:rowId xmlns:a16="http://schemas.microsoft.com/office/drawing/2014/main" val="1039732436"/>
                  </a:ext>
                </a:extLst>
              </a:tr>
              <a:tr h="449514">
                <a:tc>
                  <a:txBody>
                    <a:bodyPr/>
                    <a:lstStyle/>
                    <a:p>
                      <a:r>
                        <a:rPr lang="hu-HU" sz="3000" b="1" dirty="0">
                          <a:solidFill>
                            <a:schemeClr val="tx1"/>
                          </a:solidFill>
                          <a:latin typeface="Arial" panose="020B0604020202020204" pitchFamily="34" charset="0"/>
                          <a:cs typeface="Arial" panose="020B0604020202020204" pitchFamily="34" charset="0"/>
                        </a:rPr>
                        <a:t>Nemzetiség:</a:t>
                      </a:r>
                    </a:p>
                  </a:txBody>
                  <a:tcPr/>
                </a:tc>
                <a:tc>
                  <a:txBody>
                    <a:bodyPr/>
                    <a:lstStyle/>
                    <a:p>
                      <a:r>
                        <a:rPr lang="hu-HU" dirty="0"/>
                        <a:t>…..</a:t>
                      </a:r>
                    </a:p>
                  </a:txBody>
                  <a:tcPr/>
                </a:tc>
                <a:extLst>
                  <a:ext uri="{0D108BD9-81ED-4DB2-BD59-A6C34878D82A}">
                    <a16:rowId xmlns:a16="http://schemas.microsoft.com/office/drawing/2014/main" val="1016039183"/>
                  </a:ext>
                </a:extLst>
              </a:tr>
              <a:tr h="449514">
                <a:tc>
                  <a:txBody>
                    <a:bodyPr/>
                    <a:lstStyle/>
                    <a:p>
                      <a:r>
                        <a:rPr lang="hu-HU" sz="3000" b="1" dirty="0">
                          <a:solidFill>
                            <a:schemeClr val="tx1"/>
                          </a:solidFill>
                          <a:latin typeface="Arial" panose="020B0604020202020204" pitchFamily="34" charset="0"/>
                          <a:cs typeface="Arial" panose="020B0604020202020204" pitchFamily="34" charset="0"/>
                        </a:rPr>
                        <a:t>Életkor:</a:t>
                      </a:r>
                    </a:p>
                  </a:txBody>
                  <a:tcPr/>
                </a:tc>
                <a:tc>
                  <a:txBody>
                    <a:bodyPr/>
                    <a:lstStyle/>
                    <a:p>
                      <a:r>
                        <a:rPr lang="hu-HU" dirty="0"/>
                        <a:t>…..</a:t>
                      </a:r>
                    </a:p>
                  </a:txBody>
                  <a:tcPr/>
                </a:tc>
                <a:extLst>
                  <a:ext uri="{0D108BD9-81ED-4DB2-BD59-A6C34878D82A}">
                    <a16:rowId xmlns:a16="http://schemas.microsoft.com/office/drawing/2014/main" val="2133743170"/>
                  </a:ext>
                </a:extLst>
              </a:tr>
              <a:tr h="449514">
                <a:tc>
                  <a:txBody>
                    <a:bodyPr/>
                    <a:lstStyle/>
                    <a:p>
                      <a:r>
                        <a:rPr lang="hu-HU" sz="3000" b="1" dirty="0">
                          <a:solidFill>
                            <a:schemeClr val="tx1"/>
                          </a:solidFill>
                          <a:latin typeface="Arial" panose="020B0604020202020204" pitchFamily="34" charset="0"/>
                          <a:cs typeface="Arial" panose="020B0604020202020204" pitchFamily="34" charset="0"/>
                        </a:rPr>
                        <a:t>Küldetés:</a:t>
                      </a:r>
                    </a:p>
                  </a:txBody>
                  <a:tcPr/>
                </a:tc>
                <a:tc>
                  <a:txBody>
                    <a:bodyPr/>
                    <a:lstStyle/>
                    <a:p>
                      <a:r>
                        <a:rPr lang="hu-HU" dirty="0"/>
                        <a:t>…..</a:t>
                      </a:r>
                    </a:p>
                  </a:txBody>
                  <a:tcPr/>
                </a:tc>
                <a:extLst>
                  <a:ext uri="{0D108BD9-81ED-4DB2-BD59-A6C34878D82A}">
                    <a16:rowId xmlns:a16="http://schemas.microsoft.com/office/drawing/2014/main" val="3997442935"/>
                  </a:ext>
                </a:extLst>
              </a:tr>
              <a:tr h="449514">
                <a:tc>
                  <a:txBody>
                    <a:bodyPr/>
                    <a:lstStyle/>
                    <a:p>
                      <a:r>
                        <a:rPr lang="hu-HU" sz="3000" b="1" dirty="0">
                          <a:solidFill>
                            <a:schemeClr val="tx1"/>
                          </a:solidFill>
                          <a:latin typeface="Arial" panose="020B0604020202020204" pitchFamily="34" charset="0"/>
                          <a:cs typeface="Arial" panose="020B0604020202020204" pitchFamily="34" charset="0"/>
                        </a:rPr>
                        <a:t>Barátok:</a:t>
                      </a:r>
                      <a:r>
                        <a:rPr lang="hu-HU" sz="3000" b="1" baseline="0" dirty="0">
                          <a:solidFill>
                            <a:schemeClr val="tx1"/>
                          </a:solidFill>
                          <a:latin typeface="Arial" panose="020B0604020202020204" pitchFamily="34" charset="0"/>
                          <a:cs typeface="Arial" panose="020B0604020202020204" pitchFamily="34" charset="0"/>
                        </a:rPr>
                        <a:t> </a:t>
                      </a:r>
                      <a:endParaRPr lang="hu-HU" sz="3000" b="1" dirty="0">
                        <a:solidFill>
                          <a:schemeClr val="tx1"/>
                        </a:solidFill>
                        <a:latin typeface="Arial" panose="020B0604020202020204" pitchFamily="34" charset="0"/>
                        <a:cs typeface="Arial" panose="020B0604020202020204" pitchFamily="34" charset="0"/>
                      </a:endParaRPr>
                    </a:p>
                  </a:txBody>
                  <a:tcPr/>
                </a:tc>
                <a:tc>
                  <a:txBody>
                    <a:bodyPr/>
                    <a:lstStyle/>
                    <a:p>
                      <a:r>
                        <a:rPr lang="hu-HU" dirty="0"/>
                        <a:t>…..</a:t>
                      </a:r>
                    </a:p>
                  </a:txBody>
                  <a:tcPr/>
                </a:tc>
                <a:extLst>
                  <a:ext uri="{0D108BD9-81ED-4DB2-BD59-A6C34878D82A}">
                    <a16:rowId xmlns:a16="http://schemas.microsoft.com/office/drawing/2014/main" val="1620537915"/>
                  </a:ext>
                </a:extLst>
              </a:tr>
            </a:tbl>
          </a:graphicData>
        </a:graphic>
      </p:graphicFrame>
    </p:spTree>
    <p:extLst>
      <p:ext uri="{BB962C8B-B14F-4D97-AF65-F5344CB8AC3E}">
        <p14:creationId xmlns:p14="http://schemas.microsoft.com/office/powerpoint/2010/main" val="312963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65804" y="397184"/>
            <a:ext cx="9781315" cy="1248736"/>
          </a:xfrm>
          <a:solidFill>
            <a:schemeClr val="accent3">
              <a:lumMod val="20000"/>
              <a:lumOff val="80000"/>
            </a:schemeClr>
          </a:solidFill>
        </p:spPr>
        <p:txBody>
          <a:bodyPr>
            <a:normAutofit/>
          </a:bodyPr>
          <a:lstStyle/>
          <a:p>
            <a:r>
              <a:rPr lang="hu-HU" dirty="0">
                <a:latin typeface="Arial" panose="020B0604020202020204" pitchFamily="34" charset="0"/>
                <a:cs typeface="Arial" panose="020B0604020202020204" pitchFamily="34" charset="0"/>
              </a:rPr>
              <a:t>Pál szolgálata sokszor nagyon nehéz volt!</a:t>
            </a:r>
          </a:p>
        </p:txBody>
      </p:sp>
      <p:sp>
        <p:nvSpPr>
          <p:cNvPr id="3" name="Tartalom helye 2"/>
          <p:cNvSpPr>
            <a:spLocks noGrp="1"/>
          </p:cNvSpPr>
          <p:nvPr>
            <p:ph idx="1"/>
          </p:nvPr>
        </p:nvSpPr>
        <p:spPr>
          <a:xfrm>
            <a:off x="483325" y="1504405"/>
            <a:ext cx="11116492" cy="4306389"/>
          </a:xfrm>
        </p:spPr>
        <p:txBody>
          <a:bodyPr>
            <a:normAutofit/>
          </a:bodyPr>
          <a:lstStyle/>
          <a:p>
            <a:pPr marL="0" indent="0">
              <a:buNone/>
            </a:pPr>
            <a:r>
              <a:rPr lang="hu-HU" sz="3200" dirty="0">
                <a:solidFill>
                  <a:srgbClr val="242021"/>
                </a:solidFill>
                <a:latin typeface="Arial" panose="020B0604020202020204" pitchFamily="34" charset="0"/>
                <a:cs typeface="Arial" panose="020B0604020202020204" pitchFamily="34" charset="0"/>
              </a:rPr>
              <a:t>Pál apostol amerre járt, mindenütt Jézusról beszélt és csodákat tett Jézus erejével.</a:t>
            </a:r>
          </a:p>
          <a:p>
            <a:pPr marL="0" indent="0">
              <a:buNone/>
            </a:pPr>
            <a:r>
              <a:rPr lang="hu-HU" sz="3200" dirty="0">
                <a:solidFill>
                  <a:srgbClr val="242021"/>
                </a:solidFill>
                <a:latin typeface="Arial" panose="020B0604020202020204" pitchFamily="34" charset="0"/>
                <a:cs typeface="Arial" panose="020B0604020202020204" pitchFamily="34" charset="0"/>
              </a:rPr>
              <a:t>Sok megpróbáltatást és szenvedést kellett kiállnia útjai során, de sosem hátrált meg. Mindvégig kitartott és hűséggel dicsérte Istent. Egy alkalommal Filippiben megharagudtak rá, mert Jézusról beszélt. Munkatársával együtt megverték, majd börtönbe zárták őket.</a:t>
            </a:r>
            <a:endParaRPr lang="hu-HU" sz="3200" dirty="0">
              <a:latin typeface="Arial" panose="020B0604020202020204" pitchFamily="34" charset="0"/>
              <a:cs typeface="Arial" panose="020B0604020202020204" pitchFamily="34" charset="0"/>
            </a:endParaRPr>
          </a:p>
        </p:txBody>
      </p:sp>
      <p:sp>
        <p:nvSpPr>
          <p:cNvPr id="4" name="Ötszög 3"/>
          <p:cNvSpPr/>
          <p:nvPr/>
        </p:nvSpPr>
        <p:spPr>
          <a:xfrm>
            <a:off x="627017" y="5159828"/>
            <a:ext cx="10829108" cy="1489167"/>
          </a:xfrm>
          <a:prstGeom prst="homePlat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A következő dián erről elolvashatsz egy részt a</a:t>
            </a:r>
            <a:r>
              <a:rPr lang="hu-HU" sz="2600" dirty="0">
                <a:latin typeface="Arial" panose="020B0604020202020204" pitchFamily="34" charset="0"/>
                <a:cs typeface="Arial" panose="020B0604020202020204" pitchFamily="34" charset="0"/>
              </a:rPr>
              <a:t> Bibliából, vagy meg is hallgathatod a történetet, lapozz!</a:t>
            </a:r>
          </a:p>
        </p:txBody>
      </p:sp>
    </p:spTree>
    <p:extLst>
      <p:ext uri="{BB962C8B-B14F-4D97-AF65-F5344CB8AC3E}">
        <p14:creationId xmlns:p14="http://schemas.microsoft.com/office/powerpoint/2010/main" val="3801463555"/>
      </p:ext>
    </p:extLst>
  </p:cSld>
  <p:clrMapOvr>
    <a:masterClrMapping/>
  </p:clrMapOvr>
</p:sld>
</file>

<file path=ppt/theme/theme1.xml><?xml version="1.0" encoding="utf-8"?>
<a:theme xmlns:a="http://schemas.openxmlformats.org/drawingml/2006/main" name="7_Szálak">
  <a:themeElements>
    <a:clrScheme name="Szála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zál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3053</TotalTime>
  <Words>1022</Words>
  <Application>Microsoft Office PowerPoint</Application>
  <PresentationFormat>Bredbild</PresentationFormat>
  <Paragraphs>95</Paragraphs>
  <Slides>18</Slides>
  <Notes>0</Notes>
  <HiddenSlides>0</HiddenSlides>
  <MMClips>2</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Cavolini</vt:lpstr>
      <vt:lpstr>Century Gothic</vt:lpstr>
      <vt:lpstr>Courier New</vt:lpstr>
      <vt:lpstr>Wingdings</vt:lpstr>
      <vt:lpstr>Wingdings 3</vt:lpstr>
      <vt:lpstr>7_Szálak</vt:lpstr>
      <vt:lpstr>PowerPoint-presentation</vt:lpstr>
      <vt:lpstr>PowerPoint-presentation</vt:lpstr>
      <vt:lpstr>PowerPoint-presentation</vt:lpstr>
      <vt:lpstr>Gondolkozz el a kérdésen!  </vt:lpstr>
      <vt:lpstr>Olvasd el figyelmesen a szöveget! </vt:lpstr>
      <vt:lpstr>PowerPoint-presentation</vt:lpstr>
      <vt:lpstr>PowerPoint-presentation</vt:lpstr>
      <vt:lpstr>Gondold végig, hogy neked mi lehet a küldetésed! Készíts egy saját táblázatot és töltsd ki a hiányzó részeket!</vt:lpstr>
      <vt:lpstr>Pál szolgálata sokszor nagyon nehéz volt!</vt:lpstr>
      <vt:lpstr>Pál és Szilász ártatlanul voltak a börtönben Apostolok cselekedetei 16,25-32.</vt:lpstr>
      <vt:lpstr>PowerPoint-presentation</vt:lpstr>
      <vt:lpstr>PowerPoint-presentation</vt:lpstr>
      <vt:lpstr>Jól jegyezd meg!</vt:lpstr>
      <vt:lpstr>Fontosabb fogalmakról olvashatsz ezen a dián, amelyekről szó volt a mai órán. Tanuld meg a kifejezéseket!</vt:lpstr>
      <vt:lpstr>Énekeljünk együtt! </vt:lpstr>
      <vt:lpstr>Készítsd el az online feladatot!</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Melinda Gal</cp:lastModifiedBy>
  <cp:revision>349</cp:revision>
  <dcterms:created xsi:type="dcterms:W3CDTF">2020-03-16T06:58:02Z</dcterms:created>
  <dcterms:modified xsi:type="dcterms:W3CDTF">2025-05-23T15:49:51Z</dcterms:modified>
</cp:coreProperties>
</file>