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81" r:id="rId3"/>
    <p:sldId id="318" r:id="rId4"/>
    <p:sldId id="331" r:id="rId5"/>
    <p:sldId id="323" r:id="rId6"/>
    <p:sldId id="332" r:id="rId7"/>
    <p:sldId id="333" r:id="rId8"/>
    <p:sldId id="309" r:id="rId9"/>
    <p:sldId id="334" r:id="rId10"/>
    <p:sldId id="307" r:id="rId11"/>
    <p:sldId id="314" r:id="rId12"/>
    <p:sldId id="304" r:id="rId13"/>
    <p:sldId id="306" r:id="rId14"/>
    <p:sldId id="305" r:id="rId15"/>
    <p:sldId id="330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006A"/>
    <a:srgbClr val="5A1086"/>
    <a:srgbClr val="FBDDD5"/>
    <a:srgbClr val="FF9900"/>
    <a:srgbClr val="4F9700"/>
    <a:srgbClr val="BFF3C1"/>
    <a:srgbClr val="EFF35B"/>
    <a:srgbClr val="F7D097"/>
    <a:srgbClr val="F1B051"/>
    <a:srgbClr val="AE2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5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7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76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4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7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4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57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878/907/79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pi-feladatbank.reformatus.hu/AmzD3dHj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bibliamindenkie.hu/uj/ACT/2#41" TargetMode="External"/><Relationship Id="rId13" Type="http://schemas.openxmlformats.org/officeDocument/2006/relationships/hyperlink" Target="https://abibliamindenkie.hu/uj/ACT/2#46" TargetMode="External"/><Relationship Id="rId3" Type="http://schemas.openxmlformats.org/officeDocument/2006/relationships/hyperlink" Target="https://abibliamindenkie.hu/uj/ACT/2#38" TargetMode="External"/><Relationship Id="rId7" Type="http://schemas.openxmlformats.org/officeDocument/2006/relationships/hyperlink" Target="https://abibliamindenkie.hu/uj/DEU/32/5#5" TargetMode="External"/><Relationship Id="rId12" Type="http://schemas.openxmlformats.org/officeDocument/2006/relationships/hyperlink" Target="https://abibliamindenkie.hu/uj/ACT/2#45" TargetMode="External"/><Relationship Id="rId2" Type="http://schemas.openxmlformats.org/officeDocument/2006/relationships/hyperlink" Target="https://abibliamindenkie.hu/uj/ACT/2#3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bibliamindenkie.hu/uj/ACT/2#40" TargetMode="External"/><Relationship Id="rId11" Type="http://schemas.openxmlformats.org/officeDocument/2006/relationships/hyperlink" Target="https://abibliamindenkie.hu/uj/ACT/2#44" TargetMode="External"/><Relationship Id="rId5" Type="http://schemas.openxmlformats.org/officeDocument/2006/relationships/hyperlink" Target="https://abibliamindenkie.hu/uj/ACT/2#39" TargetMode="External"/><Relationship Id="rId10" Type="http://schemas.openxmlformats.org/officeDocument/2006/relationships/hyperlink" Target="https://abibliamindenkie.hu/uj/ACT/2#43" TargetMode="External"/><Relationship Id="rId4" Type="http://schemas.openxmlformats.org/officeDocument/2006/relationships/hyperlink" Target="https://abibliamindenkie.hu/uj/LUK/3/10#10" TargetMode="External"/><Relationship Id="rId9" Type="http://schemas.openxmlformats.org/officeDocument/2006/relationships/hyperlink" Target="https://abibliamindenkie.hu/uj/ACT/2#42" TargetMode="External"/><Relationship Id="rId14" Type="http://schemas.openxmlformats.org/officeDocument/2006/relationships/hyperlink" Target="https://abibliamindenkie.hu/uj/ACT/2#47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-1" y="7886"/>
            <a:ext cx="12192000" cy="830997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keresztyén gyülekezet  </a:t>
            </a:r>
            <a:endParaRPr kumimoji="0" lang="hu-HU" sz="48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8208931" y="1569830"/>
            <a:ext cx="2949619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356676" y="861944"/>
            <a:ext cx="414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67A5AD8-311F-9246-C058-4FCD6E623B6F}"/>
              </a:ext>
            </a:extLst>
          </p:cNvPr>
          <p:cNvSpPr txBox="1"/>
          <p:nvPr/>
        </p:nvSpPr>
        <p:spPr>
          <a:xfrm>
            <a:off x="2728906" y="2331555"/>
            <a:ext cx="482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 békesség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altLang="hu-H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 vár a mi Istenünk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csértessék a Jézus Krisztus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18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9939" y="823425"/>
            <a:ext cx="9584372" cy="865056"/>
          </a:xfrm>
          <a:solidFill>
            <a:schemeClr val="bg2"/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43" y="440746"/>
            <a:ext cx="1831568" cy="1630413"/>
          </a:xfrm>
          <a:prstGeom prst="rect">
            <a:avLst/>
          </a:prstGeom>
        </p:spPr>
      </p:pic>
      <p:sp>
        <p:nvSpPr>
          <p:cNvPr id="3" name="Átellenes sarkain kerekített téglalap 2"/>
          <p:cNvSpPr/>
          <p:nvPr/>
        </p:nvSpPr>
        <p:spPr>
          <a:xfrm>
            <a:off x="790060" y="2218268"/>
            <a:ext cx="10910873" cy="388066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is része vagy Krisztus egyházának és a gyülekezetnek.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Számodra is van lehetőség arra, hogy közösségben legyél másokkal. (Igaz most csak virtuálisan.)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Hallgathatod az igehirdetéseket részt vehetsz </a:t>
            </a:r>
            <a:r>
              <a:rPr lang="hu-HU" sz="3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alkalmakon.</a:t>
            </a:r>
            <a:endParaRPr lang="hu-HU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Imádkozhatsz másokért.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jót tehetsz és megoszthatod másokkal, amid van!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hu-HU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5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0613" y="117231"/>
            <a:ext cx="9090669" cy="89876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Hallgasd meg a Református Énekeskönyv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392. dicséretének egy különleges hangszeres feldolgozását!</a:t>
            </a:r>
          </a:p>
          <a:p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2920" y="0"/>
            <a:ext cx="1556564" cy="1560962"/>
          </a:xfrm>
          <a:prstGeom prst="rect">
            <a:avLst/>
          </a:prstGeom>
        </p:spPr>
      </p:pic>
      <p:pic>
        <p:nvPicPr>
          <p:cNvPr id="2" name="Az egyháznak a Jézus a Fundamentuma Official Music Video (2017)">
            <a:hlinkClick r:id="" action="ppaction://media"/>
            <a:extLst>
              <a:ext uri="{FF2B5EF4-FFF2-40B4-BE49-F238E27FC236}">
                <a16:creationId xmlns:a16="http://schemas.microsoft.com/office/drawing/2014/main" id="{2F11D0E2-75A3-6848-093E-92847A0FA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9630" y="1131117"/>
            <a:ext cx="8831385" cy="49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60959" y="633361"/>
            <a:ext cx="8911687" cy="95649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Készítsd el az online feladatokat!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0959" y="3021083"/>
            <a:ext cx="9538704" cy="36217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Kis technikai segítség a feladatok kitöltéséhez: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1. Diavetítésben nézd ezt a diát!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2. Kattints a pirossal aláhúzott szövegre!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3. A felugró ablakba írd be a teljes neved! (Nincs szükség regisztrálni!)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4. Töltsd ki a feladatokat!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5. Ha kész vagy, nyugodtan bezárhatod a böngészőt! (A rendszer automatikusan elmenti válaszaidat!)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028" y="283389"/>
            <a:ext cx="1804572" cy="1719221"/>
          </a:xfrm>
          <a:prstGeom prst="rect">
            <a:avLst/>
          </a:prstGeom>
        </p:spPr>
      </p:pic>
      <p:sp>
        <p:nvSpPr>
          <p:cNvPr id="9" name="Balra nyíl 8"/>
          <p:cNvSpPr/>
          <p:nvPr/>
        </p:nvSpPr>
        <p:spPr>
          <a:xfrm rot="19439401">
            <a:off x="3842277" y="1803629"/>
            <a:ext cx="1555766" cy="4460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75836" y="2636363"/>
            <a:ext cx="4160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Itt találod az első feladatot!</a:t>
            </a:r>
          </a:p>
          <a:p>
            <a:endParaRPr lang="hu-HU" dirty="0"/>
          </a:p>
        </p:txBody>
      </p:sp>
      <p:sp>
        <p:nvSpPr>
          <p:cNvPr id="6" name="Lefelé nyíl 5"/>
          <p:cNvSpPr/>
          <p:nvPr/>
        </p:nvSpPr>
        <p:spPr>
          <a:xfrm rot="19749032">
            <a:off x="6008817" y="1478769"/>
            <a:ext cx="457200" cy="1222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5864547" y="2636363"/>
            <a:ext cx="4623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Itt találod a második feladatot!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995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119998" y="2722285"/>
            <a:ext cx="6572368" cy="24006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„Senkinek se tartozzatok semmivel, csak azzal, hogy egymást szeressétek, mert aki a másikat szereti, betöltötte a törvényt!” Róma 13,8-11.</a:t>
            </a:r>
          </a:p>
        </p:txBody>
      </p:sp>
      <p:sp>
        <p:nvSpPr>
          <p:cNvPr id="8" name="Ellipszis 7"/>
          <p:cNvSpPr>
            <a:spLocks noChangeAspect="1"/>
          </p:cNvSpPr>
          <p:nvPr/>
        </p:nvSpPr>
        <p:spPr>
          <a:xfrm>
            <a:off x="1031965" y="2861077"/>
            <a:ext cx="3736952" cy="373695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383046" y="3655050"/>
            <a:ext cx="3088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/>
            <a:r>
              <a:rPr lang="hu-HU" sz="2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Köszönjük a segítségüket!</a:t>
            </a:r>
          </a:p>
          <a:p>
            <a:pPr algn="ctr"/>
            <a:r>
              <a:rPr lang="hu-HU" sz="2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áldását kívánjuk ezzel Igével!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634118" y="506914"/>
            <a:ext cx="5997223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Tanuld meg ezt az aranymondást!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Mond el hangosan is!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95" y="194914"/>
            <a:ext cx="1853345" cy="19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171" y="35029"/>
            <a:ext cx="7732085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sp>
        <p:nvSpPr>
          <p:cNvPr id="3" name="Szabályos ötszög 2"/>
          <p:cNvSpPr/>
          <p:nvPr/>
        </p:nvSpPr>
        <p:spPr>
          <a:xfrm>
            <a:off x="9183189" y="334455"/>
            <a:ext cx="2686441" cy="2460996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hittanóra végén így imádkozz! </a:t>
            </a:r>
          </a:p>
        </p:txBody>
      </p:sp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1711B03-8D0C-727C-1615-A4CEF233D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922" y="484347"/>
            <a:ext cx="9573210" cy="58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9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28197"/>
            <a:ext cx="1903830" cy="190717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040299" y="304568"/>
            <a:ext cx="897868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Kezd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99" y="1453820"/>
            <a:ext cx="5380529" cy="5404180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8420828" y="1516538"/>
            <a:ext cx="2718227" cy="4962639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mai digitális hittanórán arról lesz szó, hogyan jött létre az első keresztyén gyülekezet!</a:t>
            </a:r>
          </a:p>
        </p:txBody>
      </p:sp>
    </p:spTree>
    <p:extLst>
      <p:ext uri="{BB962C8B-B14F-4D97-AF65-F5344CB8AC3E}">
        <p14:creationId xmlns:p14="http://schemas.microsoft.com/office/powerpoint/2010/main" val="180490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7909" y="424870"/>
            <a:ext cx="8911687" cy="98262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Gondolkozz el a kérdésen!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47421" y="2028093"/>
            <a:ext cx="8915400" cy="22469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Hogyan osztanád meg másokkal ha egy örömhírt </a:t>
            </a:r>
          </a:p>
          <a:p>
            <a:pPr marL="0" indent="0">
              <a:buNone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v-SE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hallanál</a:t>
            </a:r>
            <a:r>
              <a:rPr lang="sv-SE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Mit tennél, hogy egy általad fontosnak tartott nézet, vagy tanítás nagyon gyorsan elterjedjen?</a:t>
            </a:r>
          </a:p>
          <a:p>
            <a:pPr marL="0" indent="0">
              <a:buNone/>
            </a:pPr>
            <a:endParaRPr lang="sv-S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259" y="185469"/>
            <a:ext cx="1748675" cy="17195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184" y="4467498"/>
            <a:ext cx="3081185" cy="20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5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Szentlélek eljövetele">
            <a:hlinkClick r:id="" action="ppaction://media"/>
            <a:extLst>
              <a:ext uri="{FF2B5EF4-FFF2-40B4-BE49-F238E27FC236}">
                <a16:creationId xmlns:a16="http://schemas.microsoft.com/office/drawing/2014/main" id="{E8654F08-D4FC-3629-26B0-6C0CC74616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431" y="1013557"/>
            <a:ext cx="9144000" cy="51435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68827EE-957B-ED95-E3E4-427209DFEFE7}"/>
              </a:ext>
            </a:extLst>
          </p:cNvPr>
          <p:cNvSpPr txBox="1"/>
          <p:nvPr/>
        </p:nvSpPr>
        <p:spPr>
          <a:xfrm>
            <a:off x="1844431" y="234462"/>
            <a:ext cx="612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Szentlélek eljövetele</a:t>
            </a:r>
            <a:endParaRPr lang="en-GB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1B82096-8833-074B-86ED-EA74F8B36744}"/>
              </a:ext>
            </a:extLst>
          </p:cNvPr>
          <p:cNvSpPr txBox="1"/>
          <p:nvPr/>
        </p:nvSpPr>
        <p:spPr>
          <a:xfrm>
            <a:off x="2193192" y="521967"/>
            <a:ext cx="768056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Az első gyülekezet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(Apostolok cselekedetei)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37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Amikor ezt hallották, mintha szíven találták volna őket, és ezt kérdezték Pétertől és a többi apostoltól: Mit tegyünk, testvéreim, férfiak?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38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Péter így válaszolt: Térjetek meg, és keresztelkedjetek meg mindnyájan Jézus Krisztus nevében bűneitek bocsánatára, és megkapjátok a Szentlélek ajándékát.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Lk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3,10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39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Mert tiétek ez az ígéret és gyermekeiteké, sőt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mindazoké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is, akik távol vannak, akiket csak elhív magának az Úr, a mi Istenünk.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40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Még más szavakkal is lelkükre beszélt, és így kérlelte őket: Szabaduljatok meg végre ettől az elfajult nemzedéktől!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5Móz 32,5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41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Akik pedig hallgattak a szavára, megkeresztelkedtek, és azon a napon mintegy háromezer lélek csatlakozott hozzájuk.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42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Ők pedig kitartóan részt vettek az apostoli tanításban, a közösségben, a kenyér megtörésében és az imádkozásban.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43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Félelem támadt minden lélekben, és az apostolok által sok csoda és jel történt.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44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Mindazok pedig, akik hittek, együtt voltak, és mindenük közös volt.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45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Vagyonukat és javaikat eladták, szétosztották mindenkinek: ahogyan éppen szükség volt rá. </a:t>
            </a:r>
          </a:p>
          <a:p>
            <a:pPr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46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Mindennap állhatatosan, egy szívvel, egy lélekkel voltak a templomban, és amikor házanként megtörték a kenyeret, örömmel és tiszta szívvel részesültek az ételben; 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47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dicsérték Istent, és kedvelte őket az egész nép. Az Úr pedig napról napra növelte a gyülekezetet az üdvözülőkkel. </a:t>
            </a:r>
          </a:p>
        </p:txBody>
      </p:sp>
    </p:spTree>
    <p:extLst>
      <p:ext uri="{BB962C8B-B14F-4D97-AF65-F5344CB8AC3E}">
        <p14:creationId xmlns:p14="http://schemas.microsoft.com/office/powerpoint/2010/main" val="380146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AAE776-0540-DCB0-602F-18A49260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5767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C00000"/>
                </a:solidFill>
                <a:highlight>
                  <a:srgbClr val="F7D09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Az első gyülekezet</a:t>
            </a:r>
            <a:endParaRPr lang="en-GB" dirty="0">
              <a:solidFill>
                <a:srgbClr val="C00000"/>
              </a:solidFill>
              <a:highlight>
                <a:srgbClr val="F7D097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15CE8A-42B4-759C-03EE-892A4AD9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150" y="1625600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első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gyülekezet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pünkösd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kor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sv-S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Szentlélek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kiáradását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követően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alakult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v-S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pünkösd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jelentése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tulajdonképpen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időpontjára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utal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mikor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pünkösd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ünnepe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mindig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adott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év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húsvétjából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tudjuk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kiszámítani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Húsvétvasárnap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utáni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vasárnap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lesz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pünkösd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vasárnap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követő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hétfő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pedig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pünkésd</a:t>
            </a:r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hétfő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Vagyis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húsvétot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követő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 </a:t>
            </a:r>
            <a:r>
              <a:rPr lang="sv-S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lesz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pünkösd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(ebben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számításban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húsvétvasárnap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pünkösdvasárnap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pedig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50.).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Péter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felszólítására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Szentlélek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eljövetele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megrázó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élményének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hatására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háromezren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csatlakoztak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első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jeruzsálemi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gyülekezethez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Ezek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pedig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kitartóan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részt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vettek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i="1" dirty="0" err="1">
                <a:latin typeface="Arial" panose="020B0604020202020204" pitchFamily="34" charset="0"/>
                <a:cs typeface="Arial" panose="020B0604020202020204" pitchFamily="34" charset="0"/>
              </a:rPr>
              <a:t>apostoli</a:t>
            </a:r>
            <a:r>
              <a:rPr lang="sv-SE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i="1" dirty="0" err="1">
                <a:latin typeface="Arial" panose="020B0604020202020204" pitchFamily="34" charset="0"/>
                <a:cs typeface="Arial" panose="020B0604020202020204" pitchFamily="34" charset="0"/>
              </a:rPr>
              <a:t>tanításban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sv-SE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közösségben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sv-SE" b="1" i="1" dirty="0" err="1">
                <a:latin typeface="Arial" panose="020B0604020202020204" pitchFamily="34" charset="0"/>
                <a:cs typeface="Arial" panose="020B0604020202020204" pitchFamily="34" charset="0"/>
              </a:rPr>
              <a:t>kenyér</a:t>
            </a:r>
            <a:r>
              <a:rPr lang="sv-SE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megtörésében</a:t>
            </a:r>
            <a:r>
              <a:rPr lang="sv-SE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i="1" dirty="0" err="1">
                <a:latin typeface="Arial" panose="020B0604020202020204" pitchFamily="34" charset="0"/>
                <a:cs typeface="Arial" panose="020B0604020202020204" pitchFamily="34" charset="0"/>
              </a:rPr>
              <a:t>imádkozás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." (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ApCsel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2,42).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22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7D45FFF-BD4F-BAD5-B7A0-BBA17335DDAD}"/>
              </a:ext>
            </a:extLst>
          </p:cNvPr>
          <p:cNvSpPr/>
          <p:nvPr/>
        </p:nvSpPr>
        <p:spPr>
          <a:xfrm>
            <a:off x="1852246" y="402492"/>
            <a:ext cx="4243754" cy="2680677"/>
          </a:xfrm>
          <a:prstGeom prst="roundRect">
            <a:avLst/>
          </a:prstGeom>
          <a:solidFill>
            <a:srgbClr val="EFF35B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jeruzsálemi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gyülekezet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fiatal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keresztény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eleinte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még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vált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a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jeruzsálemi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zsidó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templomtól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dirty="0">
              <a:solidFill>
                <a:srgbClr val="4F9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Valamennyien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zsidó</a:t>
            </a:r>
            <a:r>
              <a:rPr lang="sv-SE" b="1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származásúk</a:t>
            </a:r>
            <a:r>
              <a:rPr lang="sv-SE" b="1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voltak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zsinagógában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imádkoztak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éltek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úrvacsora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szentségével</a:t>
            </a:r>
            <a:r>
              <a:rPr lang="sv-SE" dirty="0">
                <a:solidFill>
                  <a:srgbClr val="4F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rgbClr val="4F9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80A0B65-AA88-4346-322C-BF79A94DBE57}"/>
              </a:ext>
            </a:extLst>
          </p:cNvPr>
          <p:cNvSpPr/>
          <p:nvPr/>
        </p:nvSpPr>
        <p:spPr>
          <a:xfrm>
            <a:off x="7096369" y="613508"/>
            <a:ext cx="4478215" cy="3313722"/>
          </a:xfrm>
          <a:prstGeom prst="roundRect">
            <a:avLst/>
          </a:prstGeom>
          <a:solidFill>
            <a:srgbClr val="BFF3C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rgbClr val="FF9900"/>
                </a:solidFill>
              </a:rPr>
              <a:t>Más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az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eredetük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azonban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az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első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gyülekezeteknek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b="1" dirty="0" err="1">
                <a:solidFill>
                  <a:srgbClr val="C00000"/>
                </a:solidFill>
              </a:rPr>
              <a:t>Kisázsiában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és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b="1" dirty="0" err="1">
                <a:solidFill>
                  <a:srgbClr val="C00000"/>
                </a:solidFill>
              </a:rPr>
              <a:t>görög</a:t>
            </a:r>
            <a:r>
              <a:rPr lang="sv-SE" b="1" dirty="0">
                <a:solidFill>
                  <a:srgbClr val="C00000"/>
                </a:solidFill>
              </a:rPr>
              <a:t> </a:t>
            </a:r>
            <a:r>
              <a:rPr lang="sv-SE" b="1" dirty="0" err="1">
                <a:solidFill>
                  <a:srgbClr val="C00000"/>
                </a:solidFill>
              </a:rPr>
              <a:t>földön</a:t>
            </a:r>
            <a:r>
              <a:rPr lang="sv-SE" dirty="0">
                <a:solidFill>
                  <a:srgbClr val="FF9900"/>
                </a:solidFill>
              </a:rPr>
              <a:t>. </a:t>
            </a:r>
            <a:r>
              <a:rPr lang="sv-SE" dirty="0" err="1">
                <a:solidFill>
                  <a:srgbClr val="FF9900"/>
                </a:solidFill>
              </a:rPr>
              <a:t>Ezek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már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b="1" dirty="0" err="1">
                <a:solidFill>
                  <a:srgbClr val="C00000"/>
                </a:solidFill>
              </a:rPr>
              <a:t>missziós</a:t>
            </a:r>
            <a:r>
              <a:rPr lang="sv-SE" b="1" dirty="0">
                <a:solidFill>
                  <a:srgbClr val="C00000"/>
                </a:solidFill>
              </a:rPr>
              <a:t> </a:t>
            </a:r>
            <a:r>
              <a:rPr lang="sv-SE" b="1" dirty="0" err="1">
                <a:solidFill>
                  <a:srgbClr val="C00000"/>
                </a:solidFill>
              </a:rPr>
              <a:t>gyülekezetek</a:t>
            </a:r>
            <a:r>
              <a:rPr lang="sv-SE" b="1" dirty="0">
                <a:solidFill>
                  <a:srgbClr val="C000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voltak</a:t>
            </a:r>
            <a:r>
              <a:rPr lang="hu-HU" dirty="0">
                <a:solidFill>
                  <a:srgbClr val="FF9900"/>
                </a:solidFill>
              </a:rPr>
              <a:t>, </a:t>
            </a:r>
            <a:r>
              <a:rPr lang="sv-SE" dirty="0">
                <a:solidFill>
                  <a:srgbClr val="FF9900"/>
                </a:solidFill>
              </a:rPr>
              <a:t>a </a:t>
            </a:r>
            <a:r>
              <a:rPr lang="sv-SE" dirty="0" err="1">
                <a:solidFill>
                  <a:srgbClr val="FF9900"/>
                </a:solidFill>
              </a:rPr>
              <a:t>kereszténységre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tért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zsidók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vitték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ezekre</a:t>
            </a:r>
            <a:r>
              <a:rPr lang="sv-SE" dirty="0">
                <a:solidFill>
                  <a:srgbClr val="FF9900"/>
                </a:solidFill>
              </a:rPr>
              <a:t> a </a:t>
            </a:r>
            <a:r>
              <a:rPr lang="sv-SE" dirty="0" err="1">
                <a:solidFill>
                  <a:srgbClr val="FF9900"/>
                </a:solidFill>
              </a:rPr>
              <a:t>helyekre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az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evangéliumot</a:t>
            </a:r>
            <a:r>
              <a:rPr lang="sv-SE" dirty="0">
                <a:solidFill>
                  <a:srgbClr val="FF9900"/>
                </a:solidFill>
              </a:rPr>
              <a:t>: </a:t>
            </a:r>
            <a:r>
              <a:rPr lang="sv-SE" dirty="0" err="1">
                <a:solidFill>
                  <a:srgbClr val="FF9900"/>
                </a:solidFill>
              </a:rPr>
              <a:t>ők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voltak</a:t>
            </a:r>
            <a:r>
              <a:rPr lang="sv-SE" dirty="0">
                <a:solidFill>
                  <a:srgbClr val="FF9900"/>
                </a:solidFill>
              </a:rPr>
              <a:t>, </a:t>
            </a:r>
            <a:r>
              <a:rPr lang="sv-SE" dirty="0" err="1">
                <a:solidFill>
                  <a:srgbClr val="FF9900"/>
                </a:solidFill>
              </a:rPr>
              <a:t>akik</a:t>
            </a:r>
            <a:r>
              <a:rPr lang="sv-SE" dirty="0">
                <a:solidFill>
                  <a:srgbClr val="FF9900"/>
                </a:solidFill>
              </a:rPr>
              <a:t> a </a:t>
            </a:r>
            <a:r>
              <a:rPr lang="sv-SE" b="1" dirty="0">
                <a:solidFill>
                  <a:srgbClr val="C00000"/>
                </a:solidFill>
              </a:rPr>
              <a:t>"</a:t>
            </a:r>
            <a:r>
              <a:rPr lang="sv-SE" b="1" dirty="0" err="1">
                <a:solidFill>
                  <a:srgbClr val="C00000"/>
                </a:solidFill>
              </a:rPr>
              <a:t>pogánykeresztényeket</a:t>
            </a:r>
            <a:r>
              <a:rPr lang="sv-SE" b="1" dirty="0">
                <a:solidFill>
                  <a:srgbClr val="C00000"/>
                </a:solidFill>
              </a:rPr>
              <a:t>" </a:t>
            </a:r>
            <a:r>
              <a:rPr lang="sv-SE" dirty="0" err="1">
                <a:solidFill>
                  <a:srgbClr val="FF9900"/>
                </a:solidFill>
              </a:rPr>
              <a:t>megkeresztelték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és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gyülekezetbe</a:t>
            </a:r>
            <a:r>
              <a:rPr lang="sv-SE" dirty="0">
                <a:solidFill>
                  <a:srgbClr val="FF9900"/>
                </a:solidFill>
              </a:rPr>
              <a:t> </a:t>
            </a:r>
            <a:r>
              <a:rPr lang="sv-SE" dirty="0" err="1">
                <a:solidFill>
                  <a:srgbClr val="FF9900"/>
                </a:solidFill>
              </a:rPr>
              <a:t>szervezték</a:t>
            </a:r>
            <a:r>
              <a:rPr lang="sv-SE" dirty="0">
                <a:solidFill>
                  <a:srgbClr val="FF9900"/>
                </a:solidFill>
              </a:rPr>
              <a:t>.</a:t>
            </a:r>
            <a:endParaRPr lang="en-GB" dirty="0">
              <a:solidFill>
                <a:srgbClr val="FF9900"/>
              </a:solidFill>
            </a:endParaRPr>
          </a:p>
        </p:txBody>
      </p:sp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00E1FF4D-E816-967D-5240-9B1B080BD8E6}"/>
              </a:ext>
            </a:extLst>
          </p:cNvPr>
          <p:cNvSpPr/>
          <p:nvPr/>
        </p:nvSpPr>
        <p:spPr>
          <a:xfrm>
            <a:off x="1852246" y="3970213"/>
            <a:ext cx="4532923" cy="1187939"/>
          </a:xfrm>
          <a:prstGeom prst="roundRect">
            <a:avLst/>
          </a:prstGeom>
          <a:solidFill>
            <a:srgbClr val="FBDDD5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rgbClr val="0070C0"/>
                </a:solidFill>
              </a:rPr>
              <a:t>Az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újszövetség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könyvei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között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nagyon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fontosak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az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ilyen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gyülekezetek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megismerésében</a:t>
            </a:r>
            <a:r>
              <a:rPr lang="sv-SE" dirty="0">
                <a:solidFill>
                  <a:srgbClr val="0070C0"/>
                </a:solidFill>
              </a:rPr>
              <a:t> a </a:t>
            </a:r>
            <a:r>
              <a:rPr lang="sv-SE" b="1" dirty="0" err="1">
                <a:solidFill>
                  <a:srgbClr val="5A1086"/>
                </a:solidFill>
              </a:rPr>
              <a:t>páli</a:t>
            </a:r>
            <a:r>
              <a:rPr lang="sv-SE" b="1" dirty="0">
                <a:solidFill>
                  <a:srgbClr val="5A1086"/>
                </a:solidFill>
              </a:rPr>
              <a:t> </a:t>
            </a:r>
            <a:r>
              <a:rPr lang="sv-SE" b="1" dirty="0" err="1">
                <a:solidFill>
                  <a:srgbClr val="5A1086"/>
                </a:solidFill>
              </a:rPr>
              <a:t>levelek</a:t>
            </a:r>
            <a:r>
              <a:rPr lang="sv-SE" dirty="0">
                <a:solidFill>
                  <a:srgbClr val="0070C0"/>
                </a:solidFill>
              </a:rPr>
              <a:t>.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68C8CE1-2F96-CBA6-97BD-C7D4DCBA9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92" y="4633877"/>
            <a:ext cx="2756231" cy="1869168"/>
          </a:xfrm>
          <a:prstGeom prst="rect">
            <a:avLst/>
          </a:prstGeom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9E80AC41-5C09-25C5-8960-BD54B9A1EDF4}"/>
              </a:ext>
            </a:extLst>
          </p:cNvPr>
          <p:cNvSpPr/>
          <p:nvPr/>
        </p:nvSpPr>
        <p:spPr>
          <a:xfrm>
            <a:off x="1555262" y="5970954"/>
            <a:ext cx="6244492" cy="6252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 Kr. u. 49-ben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Jeruzsálemben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megtartott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rgbClr val="42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apostoli</a:t>
            </a:r>
            <a:r>
              <a:rPr lang="sv-SE" sz="1200" b="1" dirty="0">
                <a:solidFill>
                  <a:srgbClr val="42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b="1" dirty="0" err="1">
                <a:solidFill>
                  <a:srgbClr val="42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zsinat</a:t>
            </a:r>
            <a:r>
              <a:rPr lang="sv-SE" sz="1200" b="1" dirty="0">
                <a:solidFill>
                  <a:srgbClr val="42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szakította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aztán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végérvényesen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kereszténységet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zsidóságtól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zsidó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vallástól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egyúttal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nyitottá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tette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egyetemes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világ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rial" panose="020B0604020202020204" pitchFamily="34" charset="0"/>
                <a:cs typeface="Arial" panose="020B0604020202020204" pitchFamily="34" charset="0"/>
              </a:rPr>
              <a:t>felé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186" y="2535069"/>
            <a:ext cx="1914358" cy="1882452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3953615" y="2394577"/>
            <a:ext cx="4747229" cy="20071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pünkösdkor történtek.   </a:t>
            </a:r>
          </a:p>
        </p:txBody>
      </p:sp>
      <p:sp>
        <p:nvSpPr>
          <p:cNvPr id="6" name="Lekerekített téglalapbuborék 5"/>
          <p:cNvSpPr/>
          <p:nvPr/>
        </p:nvSpPr>
        <p:spPr>
          <a:xfrm>
            <a:off x="437570" y="1263457"/>
            <a:ext cx="2647405" cy="2002867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Szentlélek kitöltetése.</a:t>
            </a:r>
          </a:p>
        </p:txBody>
      </p:sp>
      <p:sp>
        <p:nvSpPr>
          <p:cNvPr id="7" name="Lekerekített téglalapbuborék 6"/>
          <p:cNvSpPr/>
          <p:nvPr/>
        </p:nvSpPr>
        <p:spPr>
          <a:xfrm>
            <a:off x="7608166" y="383081"/>
            <a:ext cx="3480769" cy="1963654"/>
          </a:xfrm>
          <a:prstGeom prst="wedgeRoundRect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Az első keresztyén gyülekezet megalakulása. </a:t>
            </a:r>
          </a:p>
        </p:txBody>
      </p:sp>
      <p:sp>
        <p:nvSpPr>
          <p:cNvPr id="8" name="Lekerekített téglalapbuborék 7"/>
          <p:cNvSpPr/>
          <p:nvPr/>
        </p:nvSpPr>
        <p:spPr>
          <a:xfrm>
            <a:off x="982133" y="4506685"/>
            <a:ext cx="3347052" cy="1785955"/>
          </a:xfrm>
          <a:prstGeom prst="wedgeRoundRectCallou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Péter igehirdetése Jeruzsálemben. </a:t>
            </a:r>
          </a:p>
        </p:txBody>
      </p:sp>
      <p:sp>
        <p:nvSpPr>
          <p:cNvPr id="9" name="Lekerekített téglalapbuborék 8"/>
          <p:cNvSpPr/>
          <p:nvPr/>
        </p:nvSpPr>
        <p:spPr>
          <a:xfrm>
            <a:off x="7247466" y="4592647"/>
            <a:ext cx="4202170" cy="1801493"/>
          </a:xfrm>
          <a:prstGeom prst="wedgeRoundRect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Több mint 3000-en megkeresztelkedtek. </a:t>
            </a:r>
          </a:p>
        </p:txBody>
      </p:sp>
      <p:sp>
        <p:nvSpPr>
          <p:cNvPr id="2" name="Lefelé nyíl 1"/>
          <p:cNvSpPr/>
          <p:nvPr/>
        </p:nvSpPr>
        <p:spPr>
          <a:xfrm rot="20938882">
            <a:off x="2282745" y="33490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Jobbra nyíl 2"/>
          <p:cNvSpPr/>
          <p:nvPr/>
        </p:nvSpPr>
        <p:spPr>
          <a:xfrm>
            <a:off x="4758267" y="5268289"/>
            <a:ext cx="1811867" cy="450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Felfelé nyíl 11"/>
          <p:cNvSpPr/>
          <p:nvPr/>
        </p:nvSpPr>
        <p:spPr>
          <a:xfrm rot="20667749">
            <a:off x="9177699" y="2538627"/>
            <a:ext cx="484632" cy="1977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8108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1236">
            <a:off x="2549000" y="2143217"/>
            <a:ext cx="1719687" cy="114531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9936">
            <a:off x="3519695" y="3695032"/>
            <a:ext cx="2340629" cy="1558860"/>
          </a:xfrm>
          <a:prstGeom prst="rect">
            <a:avLst/>
          </a:prstGeom>
        </p:spPr>
      </p:pic>
      <p:sp>
        <p:nvSpPr>
          <p:cNvPr id="17" name="Folyamatábra: Kigyűjtés 16"/>
          <p:cNvSpPr/>
          <p:nvPr/>
        </p:nvSpPr>
        <p:spPr>
          <a:xfrm>
            <a:off x="3379765" y="151815"/>
            <a:ext cx="3867701" cy="1895735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szeretet gyakorlása.</a:t>
            </a:r>
          </a:p>
        </p:txBody>
      </p:sp>
      <p:sp>
        <p:nvSpPr>
          <p:cNvPr id="10" name="Balra nyíl 9"/>
          <p:cNvSpPr/>
          <p:nvPr/>
        </p:nvSpPr>
        <p:spPr>
          <a:xfrm>
            <a:off x="6563848" y="76537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Jobbra nyíl 15"/>
          <p:cNvSpPr/>
          <p:nvPr/>
        </p:nvSpPr>
        <p:spPr>
          <a:xfrm rot="-1140000">
            <a:off x="3024541" y="693880"/>
            <a:ext cx="1365078" cy="48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43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BCBC9CB-EF7B-62FE-0412-DF4634E03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066" y="333513"/>
            <a:ext cx="8419867" cy="64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4636"/>
      </p:ext>
    </p:extLst>
  </p:cSld>
  <p:clrMapOvr>
    <a:masterClrMapping/>
  </p:clrMapOvr>
</p:sld>
</file>

<file path=ppt/theme/theme1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899</Words>
  <Application>Microsoft Office PowerPoint</Application>
  <PresentationFormat>Szélesvásznú</PresentationFormat>
  <Paragraphs>71</Paragraphs>
  <Slides>15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7_Szálak</vt:lpstr>
      <vt:lpstr>PowerPoint-bemutató</vt:lpstr>
      <vt:lpstr>PowerPoint-bemutató</vt:lpstr>
      <vt:lpstr>Gondolkozz el a kérdésen!  </vt:lpstr>
      <vt:lpstr>PowerPoint-bemutató</vt:lpstr>
      <vt:lpstr>PowerPoint-bemutató</vt:lpstr>
      <vt:lpstr>Az első gyülekezet</vt:lpstr>
      <vt:lpstr>PowerPoint-bemutató</vt:lpstr>
      <vt:lpstr>PowerPoint-bemutató</vt:lpstr>
      <vt:lpstr>PowerPoint-bemutató</vt:lpstr>
      <vt:lpstr>Jól jegyezd meg!</vt:lpstr>
      <vt:lpstr>PowerPoint-bemutató</vt:lpstr>
      <vt:lpstr>Készítsd el az online feladatokat!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313</cp:revision>
  <dcterms:created xsi:type="dcterms:W3CDTF">2020-03-16T06:58:02Z</dcterms:created>
  <dcterms:modified xsi:type="dcterms:W3CDTF">2025-05-16T17:04:05Z</dcterms:modified>
</cp:coreProperties>
</file>