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80" r:id="rId2"/>
    <p:sldId id="281" r:id="rId3"/>
    <p:sldId id="325" r:id="rId4"/>
    <p:sldId id="324" r:id="rId5"/>
    <p:sldId id="320" r:id="rId6"/>
    <p:sldId id="300" r:id="rId7"/>
    <p:sldId id="328" r:id="rId8"/>
    <p:sldId id="327" r:id="rId9"/>
    <p:sldId id="307" r:id="rId10"/>
    <p:sldId id="329" r:id="rId11"/>
    <p:sldId id="316" r:id="rId12"/>
    <p:sldId id="297" r:id="rId13"/>
    <p:sldId id="306" r:id="rId14"/>
    <p:sldId id="305" r:id="rId15"/>
    <p:sldId id="330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0000"/>
    <a:srgbClr val="CAEBFB"/>
    <a:srgbClr val="F7D097"/>
    <a:srgbClr val="F1B051"/>
    <a:srgbClr val="AE2E51"/>
    <a:srgbClr val="FDFA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83" autoAdjust="0"/>
    <p:restoredTop sz="86364" autoAdjust="0"/>
  </p:normalViewPr>
  <p:slideViewPr>
    <p:cSldViewPr snapToGrid="0">
      <p:cViewPr varScale="1">
        <p:scale>
          <a:sx n="103" d="100"/>
          <a:sy n="103" d="100"/>
        </p:scale>
        <p:origin x="126" y="234"/>
      </p:cViewPr>
      <p:guideLst/>
    </p:cSldViewPr>
  </p:slideViewPr>
  <p:outlineViewPr>
    <p:cViewPr>
      <p:scale>
        <a:sx n="33" d="100"/>
        <a:sy n="33" d="100"/>
      </p:scale>
      <p:origin x="0" y="-46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ADE20DD-28EC-0FF9-3A9D-56532CE9B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53F8A04-3B2D-9EAE-25C3-2580BFCE5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6211A39-2469-A7AB-076A-21DBB8896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8C5EF5E-B9F6-79EA-F608-BF0D339F6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D985664-F9D1-2E65-1502-55132B22E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393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E9B792-F9C9-5A7F-0040-EAC23A3EA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F10253E-5854-0B32-BF37-0B6C2E0D0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CBE85ED-3A9D-D479-E821-5D9371D46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F24073E-8BD5-378F-95C1-228924163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EE7EDF0-378F-B3FA-7CCC-BB247F66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139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1966AFC2-1E80-2A4F-003F-66EB8AF45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EFFA61A-8D21-25BC-5588-72906D73D6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C545378-E65B-D5F2-31A7-B84861C61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5BEB2FB-F001-9FF1-2A51-08EC8B798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781345B-9837-7D9C-E18F-8C565154A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74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4F3409D-BB4B-E489-7D7E-A6478233B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164B72-6493-6C36-2580-0BA0B4EB5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8E0101A-0758-AC32-0A0C-08EF05A6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F7BACA5-3B48-4B50-D452-217DD2F36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AE164CF-420B-3FFF-1219-593F149BE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22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269A27B-0C5B-AE4B-52EF-CD575258E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A3032F3-8550-F753-288C-04267760E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95061C0-8DF6-4508-89D6-2A2F66571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88CD9BE-2271-077B-4BF7-C624CA167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5504231-18F7-05CB-B4F5-35FFBC828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020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D432585-A2C2-BB23-5F17-59149E160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381F66F-ECFA-DC52-36CB-4F2EE159AD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A145DAD-3A09-2457-E837-CB646DA27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2903CCE-E4FF-C52C-2B61-3B75B92C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09F3262-4124-5539-90F9-BB7B11171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5755BAE-2889-8D68-353D-8800406AF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17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14446B-166C-7039-1CFE-546AC2B08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8FF0F45-6608-B8B2-88AA-F560B8CC3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15489C6-96C0-E49D-CE04-A0DD2DFEE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0E48CDD-620C-679A-C55F-D8988F3759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22324A5-2364-EF3F-BC7D-0693BB5F62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7922449C-35D6-582B-FB9A-3E15B44C6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FFA66AE-51C9-1FCC-D86B-C4BED9132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15C34D2D-9172-093D-2708-FCF9E78B1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905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A4022F-92CA-7412-5CE3-8660C1F63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97E53980-B4F4-6A98-3C17-BD1960E4F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2A1BFA4-2B47-CD30-C757-176333BA4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58FF56C-01BB-DC44-5383-0B294ABC1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03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E94D015-75B0-1140-E277-FC6658719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CFE9D1E3-7504-1F27-8191-241017091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9A06543-F475-4CE9-F29E-102C8ED8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122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9AF7FA-56DF-A02A-B9F4-0F07CB0AA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67BD0B2-5797-384A-75CC-8D43CF46E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14235C5-5DE0-BAB6-28B0-8880A3250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161F5D6-2E8C-7C1A-E871-6221DC7E9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0C44477-0900-026D-50B5-7E90E7B87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04C1AD6-E90C-A026-D00E-7D340CC4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011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BD54BDF-3829-EAFC-4ADB-E3D214ED0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965C7BEA-3E1D-E892-39A2-A167052FDC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E5C85BA-D089-D1DB-A202-126B1DDB38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4FD638C-847C-63BC-63FC-C069465F0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C207FB2-98B5-70FA-A363-26B30767E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2206C2A-4974-C680-F34C-EC8C3823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121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B69B9B94-F1DA-CAC5-DBD9-3CE434037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BA47C1A-9BA6-E4A6-7BA7-F262FC576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00E395C-4F5D-4CBD-3546-25AFDB6BC1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2025. 05. 09.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6A5304E-C771-68E6-6988-CA135233DA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7FD5762-945C-5266-6EC1-19FBB2EDD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96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nat2012.nkp.hu/tankonyv/tortenelem_9/lecke_03_019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-1" y="7886"/>
            <a:ext cx="12192000" cy="923330"/>
          </a:xfrm>
          <a:prstGeom prst="rect">
            <a:avLst/>
          </a:prstGeom>
          <a:solidFill>
            <a:srgbClr val="CAEBF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5400" dirty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első keresztyének kora   </a:t>
            </a:r>
            <a:endParaRPr kumimoji="0" lang="hu-HU" sz="54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lipszis 9"/>
          <p:cNvSpPr/>
          <p:nvPr/>
        </p:nvSpPr>
        <p:spPr>
          <a:xfrm>
            <a:off x="8578327" y="3429000"/>
            <a:ext cx="2949619" cy="2885155"/>
          </a:xfrm>
          <a:prstGeom prst="ellipse">
            <a:avLst/>
          </a:prstGeom>
          <a:solidFill>
            <a:srgbClr val="F7D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DIGITÁLIS 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D21ADB9-F316-0E2E-E655-99E069DFEB9D}"/>
              </a:ext>
            </a:extLst>
          </p:cNvPr>
          <p:cNvSpPr txBox="1"/>
          <p:nvPr/>
        </p:nvSpPr>
        <p:spPr>
          <a:xfrm>
            <a:off x="3236906" y="2331555"/>
            <a:ext cx="4828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hu-HU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 békesség</a:t>
            </a:r>
            <a:r>
              <a:rPr lang="sv-SE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altLang="hu-HU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sv-SE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hu-HU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ős vár a mi Istenünk</a:t>
            </a:r>
            <a:r>
              <a:rPr lang="sv-SE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hu-HU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sv-SE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csértessék a Jézus Krisztus</a:t>
            </a:r>
            <a:r>
              <a:rPr lang="sv-SE" alt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61872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DCE69-04CE-91CF-7A13-94630B5C1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Játék:</a:t>
            </a:r>
            <a:endParaRPr lang="en-GB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B43C40A-5CE3-A62B-AF86-CF3EA87A9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556" y="2600065"/>
            <a:ext cx="10515600" cy="4351338"/>
          </a:xfrm>
        </p:spPr>
        <p:txBody>
          <a:bodyPr/>
          <a:lstStyle/>
          <a:p>
            <a:r>
              <a:rPr lang="en-GB" dirty="0">
                <a:hlinkClick r:id="rId2"/>
              </a:rPr>
              <a:t>https://nat2012.nkp.hu/tankonyv/tortenelem_9/lecke_03_019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2472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86639" y="597985"/>
            <a:ext cx="8680321" cy="904244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Készíts egy feljegyzést!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0284" y="1812958"/>
            <a:ext cx="5487485" cy="1896894"/>
          </a:xfrm>
        </p:spPr>
        <p:txBody>
          <a:bodyPr>
            <a:noAutofit/>
          </a:bodyPr>
          <a:lstStyle/>
          <a:p>
            <a:pPr lvl="0">
              <a:buClr>
                <a:srgbClr val="A53010"/>
              </a:buClr>
            </a:pPr>
            <a:endParaRPr lang="hu-HU" sz="28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A53010"/>
              </a:buClr>
            </a:pPr>
            <a:r>
              <a:rPr lang="hu-HU" sz="2800" dirty="0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Mivel tudod Isten országát építeni? </a:t>
            </a:r>
          </a:p>
          <a:p>
            <a:pPr marL="0" indent="0">
              <a:buNone/>
            </a:pPr>
            <a:endParaRPr lang="hu-HU" sz="3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3652" y="444189"/>
            <a:ext cx="1929044" cy="189689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371" y="3709852"/>
            <a:ext cx="3844325" cy="256032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35" y="3396342"/>
            <a:ext cx="1840539" cy="183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3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0985" y="317240"/>
            <a:ext cx="8630971" cy="113833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Hallgasd meg ezt a dicséretet a Református Énekeskönyvből!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7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„Ne csüggedj el, kicsiny sereg….”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5275" y="10170"/>
            <a:ext cx="1636725" cy="1641349"/>
          </a:xfrm>
          <a:prstGeom prst="rect">
            <a:avLst/>
          </a:prstGeom>
        </p:spPr>
      </p:pic>
      <p:pic>
        <p:nvPicPr>
          <p:cNvPr id="3" name="Az Úr csodásan működik">
            <a:hlinkClick r:id="" action="ppaction://media"/>
            <a:extLst>
              <a:ext uri="{FF2B5EF4-FFF2-40B4-BE49-F238E27FC236}">
                <a16:creationId xmlns:a16="http://schemas.microsoft.com/office/drawing/2014/main" id="{13565C9F-94C7-937F-A6E9-6299E2697F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3831" y="1238339"/>
            <a:ext cx="7789015" cy="4381321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DE87271F-BFEF-3D53-2C44-FBFADBF7D25B}"/>
              </a:ext>
            </a:extLst>
          </p:cNvPr>
          <p:cNvSpPr txBox="1"/>
          <p:nvPr/>
        </p:nvSpPr>
        <p:spPr>
          <a:xfrm>
            <a:off x="1929105" y="5934670"/>
            <a:ext cx="60975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solidFill>
                  <a:srgbClr val="131313"/>
                </a:solidFill>
                <a:effectLst/>
              </a:rPr>
              <a:t>A </a:t>
            </a:r>
            <a:r>
              <a:rPr lang="sv-SE" dirty="0" err="1">
                <a:solidFill>
                  <a:srgbClr val="131313"/>
                </a:solidFill>
                <a:effectLst/>
              </a:rPr>
              <a:t>Székelyudvarhelyi</a:t>
            </a:r>
            <a:r>
              <a:rPr lang="sv-SE" dirty="0">
                <a:solidFill>
                  <a:srgbClr val="131313"/>
                </a:solidFill>
                <a:effectLst/>
              </a:rPr>
              <a:t> </a:t>
            </a:r>
            <a:r>
              <a:rPr lang="sv-SE" dirty="0" err="1">
                <a:solidFill>
                  <a:srgbClr val="131313"/>
                </a:solidFill>
                <a:effectLst/>
              </a:rPr>
              <a:t>Református</a:t>
            </a:r>
            <a:r>
              <a:rPr lang="sv-SE" dirty="0">
                <a:solidFill>
                  <a:srgbClr val="131313"/>
                </a:solidFill>
                <a:effectLst/>
              </a:rPr>
              <a:t> </a:t>
            </a:r>
            <a:r>
              <a:rPr lang="sv-SE" dirty="0" err="1">
                <a:solidFill>
                  <a:srgbClr val="131313"/>
                </a:solidFill>
                <a:effectLst/>
              </a:rPr>
              <a:t>Egyházmegye</a:t>
            </a:r>
            <a:r>
              <a:rPr lang="sv-SE" dirty="0">
                <a:solidFill>
                  <a:srgbClr val="131313"/>
                </a:solidFill>
                <a:effectLst/>
              </a:rPr>
              <a:t> 25 </a:t>
            </a:r>
            <a:r>
              <a:rPr lang="sv-SE" dirty="0" err="1">
                <a:solidFill>
                  <a:srgbClr val="131313"/>
                </a:solidFill>
                <a:effectLst/>
              </a:rPr>
              <a:t>gyülekezetének</a:t>
            </a:r>
            <a:r>
              <a:rPr lang="sv-SE" dirty="0">
                <a:solidFill>
                  <a:srgbClr val="131313"/>
                </a:solidFill>
                <a:effectLst/>
              </a:rPr>
              <a:t> 250 </a:t>
            </a:r>
            <a:r>
              <a:rPr lang="sv-SE" dirty="0" err="1">
                <a:solidFill>
                  <a:srgbClr val="131313"/>
                </a:solidFill>
                <a:effectLst/>
              </a:rPr>
              <a:t>énekes</a:t>
            </a:r>
            <a:r>
              <a:rPr lang="sv-SE" dirty="0">
                <a:solidFill>
                  <a:srgbClr val="131313"/>
                </a:solidFill>
                <a:effectLst/>
              </a:rPr>
              <a:t> </a:t>
            </a:r>
            <a:r>
              <a:rPr lang="sv-SE" dirty="0" err="1">
                <a:solidFill>
                  <a:srgbClr val="131313"/>
                </a:solidFill>
                <a:effectLst/>
              </a:rPr>
              <a:t>egyháztagja</a:t>
            </a:r>
            <a:r>
              <a:rPr lang="sv-SE" dirty="0">
                <a:solidFill>
                  <a:srgbClr val="131313"/>
                </a:solidFill>
                <a:effectLst/>
              </a:rPr>
              <a:t> </a:t>
            </a:r>
            <a:r>
              <a:rPr lang="sv-SE" dirty="0" err="1">
                <a:solidFill>
                  <a:srgbClr val="131313"/>
                </a:solidFill>
                <a:effectLst/>
              </a:rPr>
              <a:t>közösen</a:t>
            </a:r>
            <a:r>
              <a:rPr lang="sv-SE" dirty="0">
                <a:solidFill>
                  <a:srgbClr val="131313"/>
                </a:solidFill>
                <a:effectLst/>
              </a:rPr>
              <a:t> </a:t>
            </a:r>
            <a:r>
              <a:rPr lang="sv-SE" dirty="0" err="1">
                <a:solidFill>
                  <a:srgbClr val="131313"/>
                </a:solidFill>
                <a:effectLst/>
              </a:rPr>
              <a:t>énekelte</a:t>
            </a:r>
            <a:r>
              <a:rPr lang="sv-SE" dirty="0">
                <a:solidFill>
                  <a:srgbClr val="131313"/>
                </a:solidFill>
                <a:effectLst/>
              </a:rPr>
              <a:t> </a:t>
            </a:r>
            <a:r>
              <a:rPr lang="sv-SE" dirty="0" err="1">
                <a:solidFill>
                  <a:srgbClr val="131313"/>
                </a:solidFill>
                <a:effectLst/>
              </a:rPr>
              <a:t>felvételre</a:t>
            </a:r>
            <a:r>
              <a:rPr lang="sv-SE" dirty="0">
                <a:solidFill>
                  <a:srgbClr val="131313"/>
                </a:solidFill>
                <a:effectLst/>
              </a:rPr>
              <a:t> </a:t>
            </a:r>
            <a:r>
              <a:rPr lang="sv-SE" dirty="0" err="1">
                <a:solidFill>
                  <a:srgbClr val="131313"/>
                </a:solidFill>
                <a:effectLst/>
              </a:rPr>
              <a:t>ünnepeink</a:t>
            </a:r>
            <a:r>
              <a:rPr lang="sv-SE" dirty="0">
                <a:solidFill>
                  <a:srgbClr val="131313"/>
                </a:solidFill>
                <a:effectLst/>
              </a:rPr>
              <a:t> </a:t>
            </a:r>
            <a:r>
              <a:rPr lang="sv-SE" dirty="0" err="1">
                <a:solidFill>
                  <a:srgbClr val="131313"/>
                </a:solidFill>
                <a:effectLst/>
              </a:rPr>
              <a:t>énekeit</a:t>
            </a:r>
            <a:r>
              <a:rPr lang="sv-SE" dirty="0">
                <a:solidFill>
                  <a:srgbClr val="131313"/>
                </a:solidFill>
                <a:effectLst/>
              </a:rPr>
              <a:t> 2019 </a:t>
            </a:r>
            <a:r>
              <a:rPr lang="sv-SE" dirty="0" err="1">
                <a:solidFill>
                  <a:srgbClr val="131313"/>
                </a:solidFill>
                <a:effectLst/>
              </a:rPr>
              <a:t>novemberében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872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680609" y="2582614"/>
            <a:ext cx="6572368" cy="16927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„Jöjjön el a te országod, legyen</a:t>
            </a:r>
            <a:b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meg a te akaratod, amint</a:t>
            </a:r>
            <a:b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a mennyben, úgy a földön is.”</a:t>
            </a:r>
            <a:b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Máté 6,10</a:t>
            </a:r>
            <a:endParaRPr lang="hu-HU" sz="2600" b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lipszis 7"/>
          <p:cNvSpPr>
            <a:spLocks noChangeAspect="1"/>
          </p:cNvSpPr>
          <p:nvPr/>
        </p:nvSpPr>
        <p:spPr>
          <a:xfrm>
            <a:off x="614573" y="2861077"/>
            <a:ext cx="3736952" cy="3736952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939023" y="3627057"/>
            <a:ext cx="30880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Kedves Szülők!</a:t>
            </a:r>
          </a:p>
          <a:p>
            <a:pPr algn="ctr"/>
            <a:r>
              <a:rPr lang="hu-HU" sz="2400" dirty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Köszönjük a segítségüket!</a:t>
            </a:r>
          </a:p>
          <a:p>
            <a:pPr algn="ctr"/>
            <a:r>
              <a:rPr lang="hu-HU" sz="2400" dirty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áldását kívánjuk ezzel Igével!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481459" y="259971"/>
            <a:ext cx="5997223" cy="861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Tanuld meg ezt az aranymondást!</a:t>
            </a:r>
          </a:p>
          <a:p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Mond el hangosan is!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0540" y="194914"/>
            <a:ext cx="1605700" cy="166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56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zis 7"/>
          <p:cNvSpPr>
            <a:spLocks noChangeAspect="1"/>
          </p:cNvSpPr>
          <p:nvPr/>
        </p:nvSpPr>
        <p:spPr>
          <a:xfrm>
            <a:off x="8689604" y="2965269"/>
            <a:ext cx="3300743" cy="3300743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8939950" y="4015475"/>
            <a:ext cx="28000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2" name="Tekercs függőlegesen 1"/>
          <p:cNvSpPr/>
          <p:nvPr/>
        </p:nvSpPr>
        <p:spPr>
          <a:xfrm>
            <a:off x="1645921" y="35029"/>
            <a:ext cx="7784336" cy="6230983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3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Atyánk, aki a mennyekben vagy, szenteltessék meg a te neved,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Mindennapi kenyerünket add meg nekünk ma,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ne </a:t>
            </a:r>
            <a:r>
              <a:rPr lang="hu-HU" sz="23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vígy</a:t>
            </a: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minket kísértésbe, de szabadíts meg a gonosztól;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 tied az ország, a hatalom és a dicsőség mindörökké.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Ámen.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(Mt 6,9-13)</a:t>
            </a:r>
          </a:p>
        </p:txBody>
      </p:sp>
      <p:pic>
        <p:nvPicPr>
          <p:cNvPr id="4" name="Kép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07698" y="1874402"/>
            <a:ext cx="1995868" cy="1842097"/>
          </a:xfrm>
          <a:prstGeom prst="rect">
            <a:avLst/>
          </a:prstGeom>
        </p:spPr>
      </p:pic>
      <p:sp>
        <p:nvSpPr>
          <p:cNvPr id="3" name="Szabályos ötszög 2"/>
          <p:cNvSpPr/>
          <p:nvPr/>
        </p:nvSpPr>
        <p:spPr>
          <a:xfrm>
            <a:off x="9183189" y="334455"/>
            <a:ext cx="2686441" cy="2460996"/>
          </a:xfrm>
          <a:prstGeom prst="pent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digitális hittanóra végén így imádkozz! </a:t>
            </a:r>
          </a:p>
        </p:txBody>
      </p:sp>
    </p:spTree>
    <p:extLst>
      <p:ext uri="{BB962C8B-B14F-4D97-AF65-F5344CB8AC3E}">
        <p14:creationId xmlns:p14="http://schemas.microsoft.com/office/powerpoint/2010/main" val="3236374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21711B03-8D0C-727C-1615-A4CEF233D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8922" y="484347"/>
            <a:ext cx="9573210" cy="586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99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6" y="428197"/>
            <a:ext cx="1903830" cy="190717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040299" y="304568"/>
            <a:ext cx="8978685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Kezd a digitális hittanórát az óra eleji imádsággal!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299" y="1453820"/>
            <a:ext cx="5380529" cy="5404180"/>
          </a:xfrm>
          <a:prstGeom prst="rect">
            <a:avLst/>
          </a:prstGeom>
        </p:spPr>
      </p:pic>
      <p:sp>
        <p:nvSpPr>
          <p:cNvPr id="2" name="Lekerekített téglalap 1"/>
          <p:cNvSpPr/>
          <p:nvPr/>
        </p:nvSpPr>
        <p:spPr>
          <a:xfrm>
            <a:off x="8420828" y="1516538"/>
            <a:ext cx="3296555" cy="4962639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 mai digitális hittanórán arról lesz szó, </a:t>
            </a:r>
            <a:r>
              <a:rPr lang="hu-HU" sz="3000" b="1" dirty="0">
                <a:latin typeface="Arial" panose="020B0604020202020204" pitchFamily="34" charset="0"/>
                <a:cs typeface="Arial" panose="020B0604020202020204" pitchFamily="34" charset="0"/>
              </a:rPr>
              <a:t>hogyan terjedt el a keresztyénség!</a:t>
            </a:r>
          </a:p>
        </p:txBody>
      </p:sp>
    </p:spTree>
    <p:extLst>
      <p:ext uri="{BB962C8B-B14F-4D97-AF65-F5344CB8AC3E}">
        <p14:creationId xmlns:p14="http://schemas.microsoft.com/office/powerpoint/2010/main" val="180490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18159" y="555159"/>
            <a:ext cx="8911687" cy="128089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Gondolkodj el a következő kérdéseken!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1041" y="2146663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Játszunk képzeletben! </a:t>
            </a:r>
          </a:p>
          <a:p>
            <a:pPr marL="0" indent="0">
              <a:buNone/>
            </a:pPr>
            <a:r>
              <a:rPr lang="hu-HU" sz="3000" b="1" dirty="0">
                <a:latin typeface="Arial" panose="020B0604020202020204" pitchFamily="34" charset="0"/>
                <a:cs typeface="Arial" panose="020B0604020202020204" pitchFamily="34" charset="0"/>
              </a:rPr>
              <a:t>Mit tennél, ha király lennél?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Milyen intézkedéseket hoznál az országodban?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Például: Hogyan teremtenél békét? 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Fogalmazz meg három új törvényt is, amit azonnal bevezetnél! 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Kiknek kedveznél ezekkel a rendelkezésekkel?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9002" y="1487765"/>
            <a:ext cx="2194750" cy="215817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5" b="78810" l="10000" r="90000">
                        <a14:backgroundMark x1="27778" y1="54647" x2="75556" y2="5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6391" y="1065022"/>
            <a:ext cx="1817410" cy="181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2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561703" y="238625"/>
            <a:ext cx="9951425" cy="1002346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u-HU" alt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Az első keresztyének </a:t>
            </a:r>
            <a:br>
              <a:rPr lang="hu-HU" altLang="hu-H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a Római Birodalom területén éltek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idx="1"/>
          </p:nvPr>
        </p:nvSpPr>
        <p:spPr>
          <a:xfrm>
            <a:off x="561703" y="1384662"/>
            <a:ext cx="9951425" cy="527836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hu-HU" alt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Az ókorban a világ 4/5 részét a Római Birodalom foglalta magában. 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altLang="hu-HU" sz="2800" dirty="0">
                <a:latin typeface="Arial" panose="020B0604020202020204" pitchFamily="34" charset="0"/>
                <a:cs typeface="Arial" panose="020B0604020202020204" pitchFamily="34" charset="0"/>
              </a:rPr>
              <a:t>Palesztina területe is a </a:t>
            </a:r>
            <a:r>
              <a:rPr lang="hu-HU" altLang="hu-HU" sz="2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Római Birodalomhoz </a:t>
            </a:r>
            <a:r>
              <a:rPr lang="hu-HU" altLang="hu-HU" sz="2800" dirty="0">
                <a:latin typeface="Arial" panose="020B0604020202020204" pitchFamily="34" charset="0"/>
                <a:cs typeface="Arial" panose="020B0604020202020204" pitchFamily="34" charset="0"/>
              </a:rPr>
              <a:t>tartozott akkoriban és a </a:t>
            </a:r>
            <a:r>
              <a:rPr lang="hu-HU" altLang="hu-HU" sz="2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császár</a:t>
            </a:r>
            <a:r>
              <a:rPr lang="hu-HU" alt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volt az uralkodó.</a:t>
            </a:r>
          </a:p>
          <a:p>
            <a:pPr lvl="1">
              <a:lnSpc>
                <a:spcPct val="90000"/>
              </a:lnSpc>
            </a:pPr>
            <a:r>
              <a:rPr lang="hu-HU" altLang="hu-HU" sz="2400" i="1" dirty="0">
                <a:latin typeface="Arial" panose="020B0604020202020204" pitchFamily="34" charset="0"/>
                <a:cs typeface="Arial" panose="020B0604020202020204" pitchFamily="34" charset="0"/>
              </a:rPr>
              <a:t>Egységes volt az államszervezet, a jog és a hadsereg is.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1">
              <a:lnSpc>
                <a:spcPct val="90000"/>
              </a:lnSpc>
            </a:pP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Rendszeres volt a postaközlekedés, élénk kereskedelem, kitűnő országutak jellemezték a birodalmat.</a:t>
            </a:r>
          </a:p>
          <a:p>
            <a:pPr lvl="1">
              <a:lnSpc>
                <a:spcPct val="90000"/>
              </a:lnSpc>
            </a:pP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hu-HU" sz="2400" i="1" dirty="0">
                <a:latin typeface="Arial" panose="020B0604020202020204" pitchFamily="34" charset="0"/>
                <a:cs typeface="Arial" panose="020B0604020202020204" pitchFamily="34" charset="0"/>
              </a:rPr>
              <a:t>nyelvi egység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is kialakulóban volt: a </a:t>
            </a:r>
            <a:r>
              <a:rPr lang="hu-HU" altLang="hu-HU" sz="2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görög nyelvet 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beszélték.</a:t>
            </a:r>
          </a:p>
          <a:p>
            <a:pPr lvl="1">
              <a:lnSpc>
                <a:spcPct val="90000"/>
              </a:lnSpc>
            </a:pP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Sokan mégis változást és szabadságot reméltek Izraelben, mert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rómaiak súlyos </a:t>
            </a:r>
            <a:r>
              <a:rPr lang="hu-HU" altLang="hu-HU" sz="2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adóterheket</a:t>
            </a: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szabtak ki az elfoglalt területekre, így Palesztinára is. 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3128" y="195425"/>
            <a:ext cx="1507408" cy="149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  <p:bldP spid="205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1703" y="506674"/>
            <a:ext cx="9728064" cy="128089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Háttérinformációkat találsz az alábbi táblázatban a kor megismeréséhez! 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9823078"/>
              </p:ext>
            </p:extLst>
          </p:nvPr>
        </p:nvGraphicFramePr>
        <p:xfrm>
          <a:off x="235131" y="2765972"/>
          <a:ext cx="11132259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4275">
                  <a:extLst>
                    <a:ext uri="{9D8B030D-6E8A-4147-A177-3AD203B41FA5}">
                      <a16:colId xmlns:a16="http://schemas.microsoft.com/office/drawing/2014/main" val="1486671047"/>
                    </a:ext>
                  </a:extLst>
                </a:gridCol>
                <a:gridCol w="7197984">
                  <a:extLst>
                    <a:ext uri="{9D8B030D-6E8A-4147-A177-3AD203B41FA5}">
                      <a16:colId xmlns:a16="http://schemas.microsoft.com/office/drawing/2014/main" val="5541234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u-HU" sz="2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Nyelv</a:t>
                      </a:r>
                      <a:r>
                        <a:rPr lang="hu-HU" sz="2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hu-HU" sz="2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hu-HU" sz="2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</a:t>
                      </a:r>
                      <a:r>
                        <a:rPr lang="hu-HU" sz="2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örög nyelv általánosan ismert volt.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647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Különböző vallás</a:t>
                      </a:r>
                      <a:r>
                        <a:rPr lang="hu-HU" sz="2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hu-HU" sz="2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zsidó, keresztyén,</a:t>
                      </a:r>
                      <a:r>
                        <a:rPr lang="hu-HU" sz="2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császárkultusz. </a:t>
                      </a:r>
                      <a:endParaRPr lang="hu-HU" sz="2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321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hu-HU" sz="2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áradalom jellemezte az embereket </a:t>
                      </a:r>
                      <a:endParaRPr lang="hu-HU" sz="2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Sokan a </a:t>
                      </a:r>
                      <a:r>
                        <a:rPr lang="hu-HU" sz="2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Messiás király </a:t>
                      </a:r>
                      <a:r>
                        <a:rPr lang="hu-HU" sz="2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érkezését</a:t>
                      </a:r>
                      <a:r>
                        <a:rPr lang="hu-HU" sz="2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várták, aki felszabadítja a népet az elnyomó rómaiak uralma alól.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835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Nagyvárosok</a:t>
                      </a:r>
                      <a:r>
                        <a:rPr lang="hu-HU" sz="2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2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Jeruzsálem, Róma, </a:t>
                      </a:r>
                      <a:r>
                        <a:rPr lang="hu-HU" sz="2600" b="1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Korinthus</a:t>
                      </a:r>
                      <a:r>
                        <a:rPr lang="hu-HU" sz="2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hu-HU" sz="2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07931"/>
                  </a:ext>
                </a:extLst>
              </a:tr>
            </a:tbl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908" y="349790"/>
            <a:ext cx="2022616" cy="2000017"/>
          </a:xfrm>
          <a:prstGeom prst="rect">
            <a:avLst/>
          </a:prstGeom>
        </p:spPr>
      </p:pic>
      <p:sp>
        <p:nvSpPr>
          <p:cNvPr id="6" name="Lefelé nyíl 5"/>
          <p:cNvSpPr/>
          <p:nvPr/>
        </p:nvSpPr>
        <p:spPr>
          <a:xfrm>
            <a:off x="3775165" y="178756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801065"/>
              </p:ext>
            </p:extLst>
          </p:nvPr>
        </p:nvGraphicFramePr>
        <p:xfrm>
          <a:off x="235131" y="5577840"/>
          <a:ext cx="11132259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8140">
                  <a:extLst>
                    <a:ext uri="{9D8B030D-6E8A-4147-A177-3AD203B41FA5}">
                      <a16:colId xmlns:a16="http://schemas.microsoft.com/office/drawing/2014/main" val="525189116"/>
                    </a:ext>
                  </a:extLst>
                </a:gridCol>
                <a:gridCol w="7184119">
                  <a:extLst>
                    <a:ext uri="{9D8B030D-6E8A-4147-A177-3AD203B41FA5}">
                      <a16:colId xmlns:a16="http://schemas.microsoft.com/office/drawing/2014/main" val="3755889979"/>
                    </a:ext>
                  </a:extLst>
                </a:gridCol>
              </a:tblGrid>
              <a:tr h="533861">
                <a:tc>
                  <a:txBody>
                    <a:bodyPr/>
                    <a:lstStyle/>
                    <a:p>
                      <a:r>
                        <a:rPr lang="hu-HU" sz="2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Az uralkodói</a:t>
                      </a:r>
                      <a:r>
                        <a:rPr lang="hu-HU" sz="2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hatalom</a:t>
                      </a:r>
                      <a:endParaRPr lang="hu-HU" sz="2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2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császár kezében volt</a:t>
                      </a:r>
                      <a:r>
                        <a:rPr lang="hu-HU" sz="2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aki súlyos adókkal sanyargatta a meghódított területeken élőket.</a:t>
                      </a:r>
                      <a:endParaRPr lang="hu-HU" sz="2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120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205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87084" y="200293"/>
            <a:ext cx="8911687" cy="1292331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Jézus a megígért Messiás!</a:t>
            </a:r>
            <a:b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3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4517" y="1680712"/>
            <a:ext cx="5828410" cy="4949875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Tudod-e?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Messiás</a:t>
            </a:r>
            <a:r>
              <a:rPr lang="hu-HU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szó a héber ‘felkent’ szó görögösített változata. A </a:t>
            </a:r>
            <a:r>
              <a:rPr lang="hu-HU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‘felkent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’ szó arra a mozdulatra utal, amely során a király, a pap és a próféta fejét olajjal megkenték, és így iktatták be őket tisztükbe.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emberek vágyakoztak egy olyan Messiás után, aki majd karddal vívja ki a szabadságot!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Krisztus azonban nem ezt 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váradalmat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töltötte be, hanem az Atya Isten akaratát kereste! Krisztust az </a:t>
            </a:r>
            <a:r>
              <a:rPr lang="hu-HU" sz="2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Atya választotta ki Messiásnak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Minden szava és tette azt sugározta, hogy Ő az Istentől jött!</a:t>
            </a:r>
          </a:p>
          <a:p>
            <a:pPr marL="0" indent="0"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ercs függőlegesen 7"/>
          <p:cNvSpPr/>
          <p:nvPr/>
        </p:nvSpPr>
        <p:spPr>
          <a:xfrm>
            <a:off x="5995879" y="3082874"/>
            <a:ext cx="6196121" cy="3601468"/>
          </a:xfrm>
          <a:prstGeom prst="verticalScroll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országában, Isten akarata érvényesül!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Krisztus közel hozta számunkra ezt az országot!</a:t>
            </a:r>
            <a:endParaRPr lang="hu-HU" sz="2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1632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ssiás">
            <a:hlinkClick r:id="" action="ppaction://media"/>
            <a:extLst>
              <a:ext uri="{FF2B5EF4-FFF2-40B4-BE49-F238E27FC236}">
                <a16:creationId xmlns:a16="http://schemas.microsoft.com/office/drawing/2014/main" id="{9C048121-9057-D006-CB3F-CC86875C3B8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7E126D5A-D16C-5CE0-4466-2FECBF03F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Jézus a megígért Messiás!</a:t>
            </a:r>
            <a:b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300" dirty="0">
                <a:latin typeface="Arial" panose="020B0604020202020204" pitchFamily="34" charset="0"/>
                <a:cs typeface="Arial" panose="020B0604020202020204" pitchFamily="34" charset="0"/>
              </a:rPr>
              <a:t>Nézd meg az animációs filmet!  </a:t>
            </a:r>
          </a:p>
        </p:txBody>
      </p:sp>
    </p:spTree>
    <p:extLst>
      <p:ext uri="{BB962C8B-B14F-4D97-AF65-F5344CB8AC3E}">
        <p14:creationId xmlns:p14="http://schemas.microsoft.com/office/powerpoint/2010/main" val="360545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7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35725" y="558796"/>
            <a:ext cx="8911687" cy="95649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Egy lényeges kérdés!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43000" y="1375954"/>
            <a:ext cx="9764486" cy="5207726"/>
          </a:xfrm>
        </p:spPr>
        <p:txBody>
          <a:bodyPr>
            <a:noAutofit/>
          </a:bodyPr>
          <a:lstStyle/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Jézus egy fontos kérdést tett fel tanítványainak, akik Őt hallgatták.</a:t>
            </a:r>
          </a:p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„Ti kinek mondotok engem?” </a:t>
            </a:r>
          </a:p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Erre a kérdésre Péter így válaszolt: </a:t>
            </a:r>
          </a:p>
          <a:p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„Te vagy a Krisztus az élő Isten fia!” </a:t>
            </a: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Ez azt jelenti: Te vagy a Messiás! </a:t>
            </a:r>
          </a:p>
          <a:p>
            <a:pPr marL="0" indent="0">
              <a:buNone/>
            </a:pPr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Ha meg vagy győződve erről, mondd el most te is:</a:t>
            </a:r>
          </a:p>
          <a:p>
            <a:pPr marL="0" indent="0">
              <a:buNone/>
            </a:pPr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„Te vagy a Krisztus az élő Isten fia!”</a:t>
            </a:r>
          </a:p>
          <a:p>
            <a:pPr marL="0" indent="0">
              <a:buNone/>
            </a:pPr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7" y="142819"/>
            <a:ext cx="1254035" cy="123313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331" y="5233202"/>
            <a:ext cx="1397726" cy="1350478"/>
          </a:xfrm>
          <a:prstGeom prst="rect">
            <a:avLst/>
          </a:prstGeom>
        </p:spPr>
      </p:pic>
      <p:sp>
        <p:nvSpPr>
          <p:cNvPr id="6" name="Folyamatábra: Befejezés 5"/>
          <p:cNvSpPr/>
          <p:nvPr/>
        </p:nvSpPr>
        <p:spPr>
          <a:xfrm>
            <a:off x="1345474" y="3881536"/>
            <a:ext cx="8490857" cy="1053087"/>
          </a:xfrm>
          <a:prstGeom prst="flowChartTermina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hu-HU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Péter ebben a mondatban megvallotta hitét, és azt is, hogy kinek tartja Jézust!</a:t>
            </a:r>
          </a:p>
        </p:txBody>
      </p:sp>
    </p:spTree>
    <p:extLst>
      <p:ext uri="{BB962C8B-B14F-4D97-AF65-F5344CB8AC3E}">
        <p14:creationId xmlns:p14="http://schemas.microsoft.com/office/powerpoint/2010/main" val="11283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Átellenes sarkain kerekített téglalap 2"/>
          <p:cNvSpPr/>
          <p:nvPr/>
        </p:nvSpPr>
        <p:spPr>
          <a:xfrm>
            <a:off x="502920" y="1800809"/>
            <a:ext cx="11186159" cy="4000966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az a király, aki nem harccal, hanem </a:t>
            </a:r>
            <a:r>
              <a:rPr lang="hu-HU" sz="2500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kereszthalálával </a:t>
            </a:r>
            <a:r>
              <a:rPr lang="hu-HU" sz="2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szabadított meg minket.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 bennünket is alázatra és szelídségre tanít!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hu-HU" sz="2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közel hozta számunkra Isten országát és igazságát, hogy akaratát keressük!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rgbClr val="ED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keresztyének, Jézus követői mind azon munkálkodnak, hogy terjedjen  az egész világon az evangélium.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hu-HU" sz="25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99311" y="261480"/>
            <a:ext cx="9584372" cy="865056"/>
          </a:xfrm>
          <a:solidFill>
            <a:schemeClr val="bg2"/>
          </a:solidFill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Jól jegyezd meg!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0640" y="261480"/>
            <a:ext cx="1599272" cy="142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5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2323</TotalTime>
  <Words>759</Words>
  <Application>Microsoft Office PowerPoint</Application>
  <PresentationFormat>Szélesvásznú</PresentationFormat>
  <Paragraphs>80</Paragraphs>
  <Slides>15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Century Gothic</vt:lpstr>
      <vt:lpstr>Times New Roman</vt:lpstr>
      <vt:lpstr>Office-téma</vt:lpstr>
      <vt:lpstr>PowerPoint-bemutató</vt:lpstr>
      <vt:lpstr>PowerPoint-bemutató</vt:lpstr>
      <vt:lpstr>Gondolkodj el a következő kérdéseken!</vt:lpstr>
      <vt:lpstr>Az első keresztyének  a Római Birodalom területén éltek</vt:lpstr>
      <vt:lpstr>Háttérinformációkat találsz az alábbi táblázatban a kor megismeréséhez! </vt:lpstr>
      <vt:lpstr>Jézus a megígért Messiás!   </vt:lpstr>
      <vt:lpstr>Jézus a megígért Messiás! Nézd meg az animációs filmet!  </vt:lpstr>
      <vt:lpstr>Egy lényeges kérdés!</vt:lpstr>
      <vt:lpstr>Jól jegyezd meg!</vt:lpstr>
      <vt:lpstr>Játék:</vt:lpstr>
      <vt:lpstr>Készíts egy feljegyzést!</vt:lpstr>
      <vt:lpstr>Hallgasd meg ezt a dicséretet a Református Énekeskönyvből! „Ne csüggedj el, kicsiny sereg….” 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Zimányi Noémi</dc:creator>
  <cp:lastModifiedBy>László Faragó</cp:lastModifiedBy>
  <cp:revision>355</cp:revision>
  <dcterms:created xsi:type="dcterms:W3CDTF">2020-03-16T06:58:02Z</dcterms:created>
  <dcterms:modified xsi:type="dcterms:W3CDTF">2025-05-09T15:45:50Z</dcterms:modified>
</cp:coreProperties>
</file>