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14" r:id="rId3"/>
    <p:sldId id="340" r:id="rId4"/>
    <p:sldId id="318" r:id="rId5"/>
    <p:sldId id="331" r:id="rId6"/>
    <p:sldId id="332" r:id="rId7"/>
    <p:sldId id="333" r:id="rId8"/>
    <p:sldId id="335" r:id="rId9"/>
    <p:sldId id="334" r:id="rId10"/>
    <p:sldId id="322" r:id="rId11"/>
    <p:sldId id="307" r:id="rId12"/>
    <p:sldId id="336" r:id="rId13"/>
    <p:sldId id="338" r:id="rId14"/>
    <p:sldId id="339" r:id="rId15"/>
    <p:sldId id="306" r:id="rId16"/>
    <p:sldId id="305" r:id="rId17"/>
    <p:sldId id="30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CO/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-xCOsqpm5A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DY8w2VJv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QLoU1WZVs-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2DY8w2VJvk?start=1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061423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Pál megtérésének a történetéről lesz szó.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75136" y="1770575"/>
            <a:ext cx="9052559" cy="4180632"/>
          </a:xfrm>
          <a:prstGeom prst="rect">
            <a:avLst/>
          </a:prstGeom>
          <a:solidFill>
            <a:srgbClr val="F7D097"/>
          </a:solidFill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apostolok cselekedeteiről szóló könyv mutatja be Pál életét és missziói útjait.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feladatot kapott Krisztustól. 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 az lett, hogy Isten Igéjét hirdette a népeknek. 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Főként a pogányok között szolgált, ezért is kapta a pogányok apostola jelzőt!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Legjelentősebb tanítását Szeretethimnuszként ismerjük, ami az 1Kor 13. részében megtalálható!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05" y="1943577"/>
            <a:ext cx="1853345" cy="1835055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675136" y="815774"/>
            <a:ext cx="11038114" cy="72564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lett a pogányok apostola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96844" y="6027003"/>
            <a:ext cx="563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Szeretethimnuszt itt olvasd el!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452" y="5341143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9" y="340099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57200" y="1205155"/>
            <a:ext cx="11243733" cy="53915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megtérése Jézus Krisztussal való találkozásakor történt. Amikor Jézus megszólította őt.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Egészen megváltozott az élete a damaszkuszi úton átélt  események, élmények hatására.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munkája nyomán tudott igehirdetői feladatában, küldetésében helyt állni.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azon munkálkodik, hogy mi is engedelmes követői legyünk Krisztusnak és </a:t>
            </a:r>
            <a:r>
              <a:rPr lang="hu-HU" sz="3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látszódjon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sz="3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életünkön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hozzá tartozunk.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segít megváltoznunk, és formálódnunk is!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330" y="565451"/>
            <a:ext cx="1292159" cy="1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326" y="106673"/>
            <a:ext cx="10959737" cy="1335727"/>
          </a:xfrm>
          <a:gradFill flip="none" rotWithShape="1">
            <a:gsLst>
              <a:gs pos="0">
                <a:srgbClr val="773D22">
                  <a:shade val="30000"/>
                  <a:satMod val="115000"/>
                </a:srgbClr>
              </a:gs>
              <a:gs pos="50000">
                <a:srgbClr val="773D22">
                  <a:shade val="67500"/>
                  <a:satMod val="115000"/>
                </a:srgbClr>
              </a:gs>
              <a:gs pos="100000">
                <a:srgbClr val="773D22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Akiben munkálkodik a Szentlélek, annak élete 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„látható gyümölcsöket is terem!”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725" y="1606730"/>
            <a:ext cx="4820193" cy="51391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Lélek gyümölcse pedig: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szeretet,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öröm,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békesség,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türelem,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szívesség,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jóság,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hűség,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szelídség,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önmegtartóztatás. </a:t>
            </a:r>
          </a:p>
          <a:p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5,22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09" y="1606730"/>
            <a:ext cx="4029365" cy="50367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90" y="2778127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gondolsz, neked miben kellene változnod?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Sorolj fel olyan tulajdonságokat, amelyek kedvesek Istennek és mások hasznára is válhatnak?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Tégy engem békeköveteddé">
            <a:hlinkClick r:id="" action="ppaction://media"/>
            <a:extLst>
              <a:ext uri="{FF2B5EF4-FFF2-40B4-BE49-F238E27FC236}">
                <a16:creationId xmlns:a16="http://schemas.microsoft.com/office/drawing/2014/main" id="{2641D567-0646-21B6-36C9-CFF51B3A34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6835" y="162046"/>
            <a:ext cx="9340770" cy="65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„…változzatok meg értelmetek megújulásával, hogy megítélhessétek, mi az Isten akarata, mi az, ami jó, ami neki tetsző és tökéletes.” Róm 12,2.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383045" y="3212157"/>
            <a:ext cx="3385871" cy="338587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875098" y="3993266"/>
            <a:ext cx="2595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sv-SE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áldjon!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10" name="Bildobjekt 9" descr="En bild som visar text, moln, skärmbild, himmel&#10;&#10;AI-genererat innehåll kan vara felaktigt.">
            <a:extLst>
              <a:ext uri="{FF2B5EF4-FFF2-40B4-BE49-F238E27FC236}">
                <a16:creationId xmlns:a16="http://schemas.microsoft.com/office/drawing/2014/main" id="{F1E50CEA-AE6A-0DC7-6920-D9D5FA2F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8153" y="368705"/>
            <a:ext cx="4673470" cy="4072666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Hallgasd meg a Tüzed Uram Jézus kezdetű ifjúsági éneket!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 már ismered, énekelheted is!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dalszöveg és az itt látható kotta segít.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8" y="4441371"/>
            <a:ext cx="2059651" cy="2065470"/>
          </a:xfrm>
          <a:prstGeom prst="rect">
            <a:avLst/>
          </a:prstGeom>
        </p:spPr>
      </p:pic>
      <p:sp>
        <p:nvSpPr>
          <p:cNvPr id="2" name="Ötszög 1"/>
          <p:cNvSpPr/>
          <p:nvPr/>
        </p:nvSpPr>
        <p:spPr>
          <a:xfrm>
            <a:off x="7707979" y="5017632"/>
            <a:ext cx="4180114" cy="136228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lvl="0"/>
            <a:endParaRPr lang="hu-H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09" y="134766"/>
            <a:ext cx="5385919" cy="65967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105" y="368705"/>
            <a:ext cx="1557671" cy="11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Tüzed Uram, Jézus...">
            <a:hlinkClick r:id="" action="ppaction://media"/>
            <a:extLst>
              <a:ext uri="{FF2B5EF4-FFF2-40B4-BE49-F238E27FC236}">
                <a16:creationId xmlns:a16="http://schemas.microsoft.com/office/drawing/2014/main" id="{653371E9-6C97-05D2-9E8B-5D87FD1276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gondolsz, milyen benyomások, élmények  szükségesek ahhoz, hogy valaki változtasson gondolkodásmódján, életén?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Egy beszélgetés, valamilyen nehéz életesemény,  elég egy jó szó, vagy emberi akarat?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508" y="206100"/>
            <a:ext cx="4728755" cy="1387570"/>
          </a:xfrm>
          <a:gradFill flip="none" rotWithShape="1">
            <a:gsLst>
              <a:gs pos="0">
                <a:srgbClr val="87818D">
                  <a:tint val="66000"/>
                  <a:satMod val="160000"/>
                </a:srgbClr>
              </a:gs>
              <a:gs pos="50000">
                <a:srgbClr val="87818D">
                  <a:tint val="44500"/>
                  <a:satMod val="160000"/>
                </a:srgbClr>
              </a:gs>
              <a:gs pos="100000">
                <a:srgbClr val="87818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Előzmények Pál életéből…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4777" y="206100"/>
            <a:ext cx="6531429" cy="5306426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Pál a pogányok apostola mielőtt a keresztyén üzenet terjesztője lett, üldözte a keresztyéneket.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Eredeti nevén Saul hithű zsidó volt. Egy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Tarzusz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nevű városban született, és hagyományos zsidó hitben nevelkedett. Egy híres rabbi iskolájában tanulhatta meg Isten törvényét és azt is, ami a korabeli műveltséghez kellett.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Nagyon okos embernek számított és amiket megtanult, azok szerint is élt mint írástudó farizeus. Betartotta a törvényeket és azon igyekezett, hogy betartassa azokat másokkal is.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Tanulmányai és zsidó hite alapján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keresztyéneket ellenségeknek tekintette. Szigorúan lépett fel ellenük. Terve is volt.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főpaptól írásos engedélyt kért, hogy elmehessen a damaszkuszi zsinagógákba. Saul az ottani keresztyéneket akarta megkötözve Jeruzsálembe hozatni, hogy hitükért megbüntethesse őket.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810988"/>
            <a:ext cx="4728755" cy="47399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44" y="221316"/>
            <a:ext cx="1495774" cy="1481013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5564777" y="5512526"/>
            <a:ext cx="6413863" cy="1155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Istennek azonban egészen más terve volt vele! Saul nemcsak új nevet, hanem új feladat is kapott az Úrtól! Lapozz!</a:t>
            </a:r>
          </a:p>
        </p:txBody>
      </p:sp>
    </p:spTree>
    <p:extLst>
      <p:ext uri="{BB962C8B-B14F-4D97-AF65-F5344CB8AC3E}">
        <p14:creationId xmlns:p14="http://schemas.microsoft.com/office/powerpoint/2010/main" val="347886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0709" y="166912"/>
            <a:ext cx="10802401" cy="865055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különös dolog történt vele a damaszkuszi úton…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321" y="1149530"/>
            <a:ext cx="5799266" cy="57084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Saul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megszerezte az engedélyt és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elindult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Útközben azonban, amikor éppen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Damaszkuszhoz közeledett, hirtelen mennyei fény ragyogott fel körülötte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és amint a földre esett, hallotta, hogy egy hang így szólt hozzá: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Saul, Saul, miért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üldözöl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engem? – Saul megdöbbenve csak ennyit kérdezett: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 vagy, Uram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? – A mennyei hang válaszolt: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Én vagyok Jézus, akit te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üldözöl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De kelj fel,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menj be a városba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ott megmondják, mit kell tenned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Saul nagyon megrémült és meg is vakult. A vele lévő férfiak kisérték be a városba.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89" y="1031967"/>
            <a:ext cx="5499524" cy="55255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731" y="768032"/>
            <a:ext cx="1159281" cy="11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973" y="144049"/>
            <a:ext cx="5315495" cy="1162237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Pál új lehetőséget kapott!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2789" y="300446"/>
            <a:ext cx="5861457" cy="6439988"/>
          </a:xfrm>
        </p:spPr>
        <p:txBody>
          <a:bodyPr>
            <a:noAutofit/>
          </a:bodyPr>
          <a:lstStyle/>
          <a:p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Élt Damaszkuszban egy tanítvány, név szerint </a:t>
            </a:r>
            <a:r>
              <a:rPr lang="hu-H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Az Úr megszólította őt látomásban.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Azzal bízta meg Isten, hogy menjen el az Egyenes nevű utcába, ahol Júdás házában meg fogja találni Sault. 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Amint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bement a házba, rátette Saulra a kezét, és azt mondta neki:</a:t>
            </a:r>
          </a:p>
          <a:p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–Testvérem,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Saul! Az Úr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 volt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aki megjelent neked az úton, amelyen jöttél.</a:t>
            </a:r>
          </a:p>
          <a:p>
            <a:pPr marL="0" indent="0">
              <a:buNone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Ő azért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küldött engem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újra láss, és</a:t>
            </a:r>
          </a:p>
          <a:p>
            <a:pPr marL="0" indent="0">
              <a:buNone/>
            </a:pP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megtelj Szentlélekkel!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Amint Isten üzenetét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elmondta, Saul újra látott.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Első dolga volt Pálnak megkeresztelkedni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3" y="1424939"/>
            <a:ext cx="5315495" cy="53154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8" y="1003164"/>
            <a:ext cx="1263679" cy="12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7086" y="200297"/>
            <a:ext cx="6241280" cy="64676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Pál Damaszkuszban -már keresztyénként- elkezdett beszélni a zsinagógákban Jézusról.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zsidóknak azonban ez nem tetszett és 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elhatározták, hogy végeznek vele. 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 megtudta gonosz tervüket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 damaszkuszi keresztyének fogtak egy nagy kosarat, beleültették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Pált, és a városfalon át leengedték. 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Innen Jeruzsálembe ment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ahol csatlakozni szeretett volna a tanítványokhoz. Egy Barnabás nevű tanítvány elvitte Pált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az apostolokhoz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Ott részletesen beszámolt a damaszkuszi úton történtekről. 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Beszámolója meggyőzte az apostolokat, és ettől fogva Pál ettől kezdve bátran bizonyságot tehetett Jézusról!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64" y="1240971"/>
            <a:ext cx="5414168" cy="542693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593864" y="200296"/>
            <a:ext cx="5414167" cy="896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Pál megmenekül </a:t>
            </a:r>
            <a:r>
              <a:rPr lang="hu-HU" sz="2200">
                <a:latin typeface="Arial" panose="020B0604020202020204" pitchFamily="34" charset="0"/>
                <a:cs typeface="Arial" panose="020B0604020202020204" pitchFamily="34" charset="0"/>
              </a:rPr>
              <a:t>és később csatlakozik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tanítványokhoz Jeruzsálemben… </a:t>
            </a:r>
          </a:p>
        </p:txBody>
      </p:sp>
    </p:spTree>
    <p:extLst>
      <p:ext uri="{BB962C8B-B14F-4D97-AF65-F5344CB8AC3E}">
        <p14:creationId xmlns:p14="http://schemas.microsoft.com/office/powerpoint/2010/main" val="123746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238" y="104503"/>
            <a:ext cx="5328315" cy="6609806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Saul történetéből ered a jól ismert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„pálfordulás”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kifejezésünk!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Ami azt jelenti, hogy valakinek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egészen megváltozik az élete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gondolkodásmódja, szemlélete. A cselekedetein és a viselkedésén is meglátszik később ez a változás!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Hatalmas fordulatot vesz és  azt követően pedig Istennek tetsző módon igyekszik élni!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Biblia ezt a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megtérés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szóval fejezi ki. </a:t>
            </a:r>
          </a:p>
        </p:txBody>
      </p:sp>
      <p:sp>
        <p:nvSpPr>
          <p:cNvPr id="4" name="Folyamatábra: Másik feldolgozás 3"/>
          <p:cNvSpPr/>
          <p:nvPr/>
        </p:nvSpPr>
        <p:spPr>
          <a:xfrm>
            <a:off x="6694714" y="222071"/>
            <a:ext cx="4820195" cy="192023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Pál apostol bátorít minket arra, hogy mi is megváltozzunk!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Így ír erről: 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10241281" y="1796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kercs vízszintesen 6"/>
          <p:cNvSpPr/>
          <p:nvPr/>
        </p:nvSpPr>
        <p:spPr>
          <a:xfrm>
            <a:off x="6152607" y="2312126"/>
            <a:ext cx="5904410" cy="440218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„Kérlek azért titeket, testvéreim, az Isten irgalmasságára, hogy okos istentiszteletként szánjátok oda magatokat élő, szent, Istennek tetsző áldozatul, </a:t>
            </a:r>
          </a:p>
          <a:p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igazodjatok e világhoz, hanem </a:t>
            </a:r>
            <a:r>
              <a:rPr lang="hu-HU" sz="2000" b="1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változzatok meg </a:t>
            </a:r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értelmetek megújulásával, hogy megítélhessétek, mi az Isten akarata, mi az, ami jó, ami neki tetsző és tökéletes.” Róm 12,1-2.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06" y="1403605"/>
            <a:ext cx="1375474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5097"/>
      </p:ext>
    </p:extLst>
  </p:cSld>
  <p:clrMapOvr>
    <a:masterClrMapping/>
  </p:clrMapOvr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1056</Words>
  <Application>Microsoft Office PowerPoint</Application>
  <PresentationFormat>Bredbild</PresentationFormat>
  <Paragraphs>88</Paragraphs>
  <Slides>17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Courier New</vt:lpstr>
      <vt:lpstr>Times New Roman</vt:lpstr>
      <vt:lpstr>Wingdings</vt:lpstr>
      <vt:lpstr>Wingdings 3</vt:lpstr>
      <vt:lpstr>7_Szálak</vt:lpstr>
      <vt:lpstr>PowerPoint-presentation</vt:lpstr>
      <vt:lpstr>PowerPoint-presentation</vt:lpstr>
      <vt:lpstr>PowerPoint-presentation</vt:lpstr>
      <vt:lpstr>Gondolkozz el a kérdésen!  </vt:lpstr>
      <vt:lpstr>Előzmények Pál életéből…</vt:lpstr>
      <vt:lpstr>Egy különös dolog történt vele a damaszkuszi úton…</vt:lpstr>
      <vt:lpstr>Pál új lehetőséget kapott!</vt:lpstr>
      <vt:lpstr>PowerPoint-presentation</vt:lpstr>
      <vt:lpstr>PowerPoint-presentation</vt:lpstr>
      <vt:lpstr>PowerPoint-presentation</vt:lpstr>
      <vt:lpstr>Jól jegyezd meg!</vt:lpstr>
      <vt:lpstr>Akiben munkálkodik a Szentlélek, annak élete „látható gyümölcsöket is terem!”</vt:lpstr>
      <vt:lpstr>Gondolkozz el a kérdésen!  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390</cp:revision>
  <dcterms:created xsi:type="dcterms:W3CDTF">2020-03-16T06:58:02Z</dcterms:created>
  <dcterms:modified xsi:type="dcterms:W3CDTF">2025-05-02T15:20:00Z</dcterms:modified>
</cp:coreProperties>
</file>