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99" r:id="rId2"/>
    <p:sldMasterId id="2147483711" r:id="rId3"/>
    <p:sldMasterId id="2147483735" r:id="rId4"/>
    <p:sldMasterId id="2147483747" r:id="rId5"/>
  </p:sldMasterIdLst>
  <p:sldIdLst>
    <p:sldId id="256" r:id="rId6"/>
    <p:sldId id="260" r:id="rId7"/>
    <p:sldId id="261" r:id="rId8"/>
    <p:sldId id="300" r:id="rId9"/>
    <p:sldId id="285" r:id="rId10"/>
    <p:sldId id="296" r:id="rId11"/>
    <p:sldId id="272" r:id="rId12"/>
    <p:sldId id="297" r:id="rId13"/>
    <p:sldId id="287" r:id="rId14"/>
    <p:sldId id="288" r:id="rId15"/>
    <p:sldId id="289" r:id="rId16"/>
    <p:sldId id="290" r:id="rId17"/>
    <p:sldId id="291" r:id="rId18"/>
    <p:sldId id="293" r:id="rId19"/>
    <p:sldId id="294" r:id="rId20"/>
    <p:sldId id="295" r:id="rId21"/>
    <p:sldId id="292" r:id="rId22"/>
    <p:sldId id="298" r:id="rId23"/>
    <p:sldId id="263" r:id="rId24"/>
    <p:sldId id="265" r:id="rId25"/>
    <p:sldId id="299" r:id="rId26"/>
    <p:sldId id="26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go" initials="G" lastIdx="1" clrIdx="0">
    <p:extLst>
      <p:ext uri="{19B8F6BF-5375-455C-9EA6-DF929625EA0E}">
        <p15:presenceInfo xmlns:p15="http://schemas.microsoft.com/office/powerpoint/2012/main" userId="7d66c7ae9d8d8e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0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69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2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98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73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0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5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19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88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446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34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28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91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11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26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5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20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870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9532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41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3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189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48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6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4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2025. 02. 28.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arcanum.hu/hu/online-kiadvanyok/Lexikonok-keresztyen-bibliai-lexikon-C97B2/h-C9DAA/hit-C9E7D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anum.hu/hu/online-kiadvanyok/Lexikonok-keresztyen-bibliai-lexikon-C97B2/u-CA7FF/udvosseg-CA800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8v0y7a2k21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dDgUnrzLZQQ?feature=oembed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33400" y="1852551"/>
            <a:ext cx="10205655" cy="1795735"/>
          </a:xfrm>
          <a:solidFill>
            <a:schemeClr val="tx2">
              <a:lumMod val="75000"/>
              <a:alpha val="2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dirty="0"/>
              <a:t>  Isten megvéd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759728" y="5203768"/>
            <a:ext cx="43258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dirty="0">
                <a:solidFill>
                  <a:srgbClr val="002060"/>
                </a:solidFill>
              </a:rPr>
              <a:t>A lelki fegyverzet</a:t>
            </a:r>
          </a:p>
          <a:p>
            <a:pPr algn="ctr"/>
            <a:r>
              <a:rPr lang="hu-HU" sz="2600" dirty="0">
                <a:solidFill>
                  <a:srgbClr val="002060"/>
                </a:solidFill>
              </a:rPr>
              <a:t>(Olvasmány)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" b="90000" l="0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386" y="330206"/>
            <a:ext cx="2319338" cy="30446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73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2971934"/>
            <a:ext cx="2052205" cy="36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" y="-594"/>
            <a:ext cx="12168671" cy="685859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5739" y="378824"/>
            <a:ext cx="6380272" cy="6188420"/>
          </a:xfrm>
          <a:solidFill>
            <a:schemeClr val="accent3">
              <a:lumMod val="50000"/>
              <a:alpha val="4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 apostol felsorolja azokat a lelki fegyvereket, amelyek segítségével a keresztyének hűségesek maradhatnak Jézus Krisztushoz.</a:t>
            </a:r>
          </a:p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Ahhoz, hogy a kísértés idején meg tudjon maradni Isten gyermeke, a teljes lelki fegyverzet felvételére van szüksége.</a:t>
            </a:r>
          </a:p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sorban megismerheted a lelki fegyverzet összetevőit.</a:t>
            </a:r>
          </a:p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Pál, egy római légiós felszelésének bemutatásával világít rá a lelki fegyverzetre.</a:t>
            </a:r>
          </a:p>
          <a:p>
            <a:pPr algn="just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2" b="97248" l="3689" r="90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76" y="1240379"/>
            <a:ext cx="3213463" cy="57420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7656" y="378823"/>
            <a:ext cx="1454566" cy="14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1" y="939350"/>
            <a:ext cx="7496173" cy="1303867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öv mint az igazságszeretet szimbóluma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77855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teljes fegyverzetben először az övet nevezi meg Pál.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harcos a derekán hordta, ezen függött a kard.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igazságszeretet öve a hazugságok ellen véd bennünket.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Ez az igazság a valóságot, az őszinteséget, a nyíltságot és a megbízhatóságot jelenti.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igazságszeretet „felvétele” egy magatartásformára, viselkedésre utal.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Igazságos hozzáállást jelent az élet dolgaihoz és egyben távolságtartást a hamis dolgoktól.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keresztyén ember feladata, hogy igazsággal, őszinteséggel övezze fel magát.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Mondj mindig igazat!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5" b="91740" l="7073" r="94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49" y="711199"/>
            <a:ext cx="2457451" cy="16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2" y="896407"/>
            <a:ext cx="6134098" cy="1303867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igazságosság páncélja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47850" y="2547406"/>
            <a:ext cx="9220197" cy="336761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igazságosság páncélja más, mint az őszinteség.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Ez az igazságosság inkább azt jelenti, hogy Isten igaznak fogad el minket.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ember bár méltó arra, hogy Isten elítélje, mégis felmentő ítéletet kap Jézus érdeméért a büntetés alól.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igazságosság páncéljának felvétele azt jelenti, hogy tudatosítom magamban azt, hogy bár bűnös vagyok, Isten védelme alatt állok Jézus miatt.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Ez a tény pedig kihat arra, ahogy magunkról gondolkodunk.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Nem kell tehát a bűntudat miatt állandóan szégyenkeznem, hanem Isten bocsánatát és igazságát magamra vehetem. 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02" y="32574"/>
            <a:ext cx="1644747" cy="29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békesség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evangéliumának hirdetése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437763"/>
            <a:ext cx="9601196" cy="402835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500" b="1" dirty="0">
                <a:latin typeface="Arial" panose="020B0604020202020204" pitchFamily="34" charset="0"/>
                <a:cs typeface="Arial" panose="020B0604020202020204" pitchFamily="34" charset="0"/>
              </a:rPr>
              <a:t>saru 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egy fontos öltözetnek számított a korabeli időkben.</a:t>
            </a:r>
          </a:p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 saru megvédte a lábat a kövek okozta sérülésektől és a fertőzésektől is. </a:t>
            </a:r>
          </a:p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 saru mint lelki fegyver nem csak az evangélium hirdetésére vonatkozik, hanem a békesség evangéliumának elfogadására, hirdetésére és a békesség megélésére is utal. </a:t>
            </a:r>
          </a:p>
          <a:p>
            <a:pPr algn="just"/>
            <a:r>
              <a:rPr lang="hu-HU" sz="3500" b="1" dirty="0">
                <a:latin typeface="Arial" panose="020B0604020202020204" pitchFamily="34" charset="0"/>
                <a:cs typeface="Arial" panose="020B0604020202020204" pitchFamily="34" charset="0"/>
              </a:rPr>
              <a:t>A békesség az egyik legfontosabb jellemzője a keresztyén embernek.</a:t>
            </a:r>
          </a:p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 belső békesség bizony szembetűnő és jól látható készség az embertársak előtt. </a:t>
            </a:r>
          </a:p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 keresztyének fontos erénye és képessége a békesség evangéliumának hirdetése.</a:t>
            </a:r>
          </a:p>
          <a:p>
            <a:pPr algn="just"/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Ha a békesség saruját felvesszük, akkor akárhová is megyünk, a Jézustól kapott békességet szóljuk, hirdessük. </a:t>
            </a:r>
          </a:p>
          <a:p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Ahogy a Biblia mondja: „Törekedjetek mindenki iránt a békességre és a szent életre, amely nélkül senki sem látja meg az Urat.” </a:t>
            </a:r>
            <a:r>
              <a:rPr lang="hu-HU" sz="3500" dirty="0" err="1">
                <a:latin typeface="Arial" panose="020B0604020202020204" pitchFamily="34" charset="0"/>
                <a:cs typeface="Arial" panose="020B0604020202020204" pitchFamily="34" charset="0"/>
              </a:rPr>
              <a:t>Zsid</a:t>
            </a:r>
            <a:r>
              <a:rPr lang="hu-HU" sz="3500" dirty="0">
                <a:latin typeface="Arial" panose="020B0604020202020204" pitchFamily="34" charset="0"/>
                <a:cs typeface="Arial" panose="020B0604020202020204" pitchFamily="34" charset="0"/>
              </a:rPr>
              <a:t> 12,14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9" b="89969" l="9718" r="73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66" y="5334422"/>
            <a:ext cx="1523578" cy="152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9132" y="687018"/>
            <a:ext cx="9601196" cy="921446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 pajzsa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80502" y="2467777"/>
            <a:ext cx="10267720" cy="3591499"/>
          </a:xfrm>
        </p:spPr>
        <p:txBody>
          <a:bodyPr>
            <a:normAutofit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hit: a hűséget, a bizalmat és az Isten iránti elkötelezettséget jelenti.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 pajzsa az Istennel kötött szövetséget és a megbízhatóságot jelképezi.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 pajzsa arra való, hogy kivédjük vele az Ige szavaival: „a gonosznak minden tüzes nyilát.” Kivédhetjük vele a minket ért sértéseket, bántásokat, hogy ne sebezzenek meg bennünket.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 szilárd támaszt nyújt a keresztyén ember számára, életünket így biztonságban tudhatjuk.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4" b="100000" l="120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3158" y="210123"/>
            <a:ext cx="1718692" cy="234680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966130" y="1677535"/>
            <a:ext cx="42964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HITRŐL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itt olvashatsz bővebben!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2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26236" y="717728"/>
            <a:ext cx="5289012" cy="945819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üdvösség sisakja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35586" y="2610421"/>
            <a:ext cx="10159283" cy="3764253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üdvösség sisakja elsősorban Jézus tettére utal.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üdvösség egy megszabadult állapotot jelent.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hitetlenség állapotában a bűn rabságában volt az ember, de Krisztus kiszabadított minket onnan.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üdvösség szó erre a kiemelésre, kiszabadításra utal.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üdvösség sisakjának felvétele azért fontos, hogy mi már most itt a földön az üdvösségünk és az Istenhez való tartozásunk biztos tudatában élhetünk. „Megóv engem… a veszedelem napján.” Zsolt 27,5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26" y="300202"/>
            <a:ext cx="3400941" cy="22650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289692" y="1798430"/>
            <a:ext cx="67822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ÜDVÖSSÉG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kifejezésről itt olvashatsz bővebben!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90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3705" y="947450"/>
            <a:ext cx="6125379" cy="1266939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Lélek kardja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mint Isten beszéde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1"/>
            <a:ext cx="9941804" cy="3935309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Lélek kardja: Isten beszéde.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Szentírás kétélű kardhoz hasonló. „Mert Isten Igéje élő és ható, élesebb minden kétélű kardnál, mélyre hatol, az elme és a lélek, az ízületek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velők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szétválásáig, és megítéli a szív gondolatait és szándékait.”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Zsid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4,12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Szentírást használva megtudjuk ítélni a dolgokat. Tudjuk, hogy mi a jó és mi a rossz döntés.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Szentírás minket is megítél, megvizsgál.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Aki naponként olvassa a Bibliát, felkészült lesz az élet kihívásaiban.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68" y="410608"/>
            <a:ext cx="2719158" cy="19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foglald össze a lelki fegyverzet összetevőit a képek alapján!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3" y="2560320"/>
            <a:ext cx="1377624" cy="91841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3" y="3584629"/>
            <a:ext cx="1377624" cy="10131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78" y="4820193"/>
            <a:ext cx="927295" cy="12659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532" y="5212080"/>
            <a:ext cx="1524132" cy="152413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230" y="1779825"/>
            <a:ext cx="1283877" cy="23109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803" y="3977788"/>
            <a:ext cx="1338304" cy="889989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812648" y="3364797"/>
            <a:ext cx="6532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Ide kattintva online is 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átismételheted a mai hittanórán tanultakat!</a:t>
            </a:r>
          </a:p>
          <a:p>
            <a:pPr algn="ctr"/>
            <a:endParaRPr lang="hu-HU" sz="2400" dirty="0"/>
          </a:p>
        </p:txBody>
      </p:sp>
      <p:sp>
        <p:nvSpPr>
          <p:cNvPr id="11" name="Téglalap 10"/>
          <p:cNvSpPr/>
          <p:nvPr/>
        </p:nvSpPr>
        <p:spPr>
          <a:xfrm>
            <a:off x="3530278" y="4820194"/>
            <a:ext cx="5005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TIPP: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kis „i” betű alatt a feladatkockákban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információkat is olvashatsz az egyes eszközökről.</a:t>
            </a:r>
          </a:p>
        </p:txBody>
      </p:sp>
    </p:spTree>
    <p:extLst>
      <p:ext uri="{BB962C8B-B14F-4D97-AF65-F5344CB8AC3E}">
        <p14:creationId xmlns:p14="http://schemas.microsoft.com/office/powerpoint/2010/main" val="14979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3277" y="328989"/>
            <a:ext cx="10030095" cy="1303867"/>
          </a:xfrm>
          <a:solidFill>
            <a:schemeClr val="accent6">
              <a:lumMod val="40000"/>
              <a:lumOff val="60000"/>
              <a:alpha val="34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Készítsük el a mai témához kapcsolódó </a:t>
            </a:r>
            <a:b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feladatot!</a:t>
            </a:r>
          </a:p>
        </p:txBody>
      </p:sp>
    </p:spTree>
    <p:extLst>
      <p:ext uri="{BB962C8B-B14F-4D97-AF65-F5344CB8AC3E}">
        <p14:creationId xmlns:p14="http://schemas.microsoft.com/office/powerpoint/2010/main" val="52135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364" y="202330"/>
            <a:ext cx="8789727" cy="1014653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Könnycsepp 9"/>
          <p:cNvSpPr/>
          <p:nvPr/>
        </p:nvSpPr>
        <p:spPr>
          <a:xfrm>
            <a:off x="261258" y="4777691"/>
            <a:ext cx="4402644" cy="1761021"/>
          </a:xfrm>
          <a:prstGeom prst="teardrop">
            <a:avLst>
              <a:gd name="adj" fmla="val 78457"/>
            </a:avLst>
          </a:prstGeom>
          <a:solidFill>
            <a:schemeClr val="accent5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bátorít téged a  hittanórán tanultakból és ebből az énekből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00" y="3561049"/>
            <a:ext cx="1542422" cy="15241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5430895" y="2399319"/>
            <a:ext cx="6096914" cy="2151084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Az ének szövegéből: </a:t>
            </a:r>
          </a:p>
          <a:p>
            <a:pPr algn="ctr"/>
            <a:endParaRPr lang="hu-HU" dirty="0"/>
          </a:p>
          <a:p>
            <a:pPr algn="ctr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„GYŐZEDELMET AD!”</a:t>
            </a:r>
          </a:p>
        </p:txBody>
      </p:sp>
      <p:pic>
        <p:nvPicPr>
          <p:cNvPr id="3" name="Fel, barátim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0872" y="1235162"/>
            <a:ext cx="1956139" cy="1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7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338361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hittanórán </a:t>
            </a:r>
            <a:r>
              <a:rPr lang="hu-HU" sz="3200" noProof="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lelki fegyverzetről lesz szó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619"/>
          </a:xfrm>
          <a:prstGeom prst="rect">
            <a:avLst/>
          </a:prstGeo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800100" y="2179698"/>
            <a:ext cx="7881258" cy="1938992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30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Öltsétek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magatokra az Isten fegyverzetét, hogy megállhassatok az ördög mesterkedéseivel szemben.”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Efézus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6,11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164709"/>
            <a:ext cx="10844899" cy="1628237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</a:t>
            </a:r>
            <a:r>
              <a:rPr lang="sv-SE" sz="2800" dirty="0" err="1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hetsz</a:t>
            </a: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 egyszerű pajzsot papírból és írd rá az aranymondást!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 egy olyan helyre, ahol gyakran észreveszed és elolvashatod! </a:t>
            </a:r>
          </a:p>
        </p:txBody>
      </p:sp>
      <p:sp>
        <p:nvSpPr>
          <p:cNvPr id="7" name="Szövegdoboz 6"/>
          <p:cNvSpPr txBox="1"/>
          <p:nvPr/>
        </p:nvSpPr>
        <p:spPr>
          <a:xfrm rot="1286221">
            <a:off x="9205429" y="2217736"/>
            <a:ext cx="2709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Kedves Hittanos!</a:t>
            </a:r>
          </a:p>
          <a:p>
            <a:endParaRPr lang="hu-HU" dirty="0"/>
          </a:p>
          <a:p>
            <a:r>
              <a:rPr lang="hu-HU" dirty="0"/>
              <a:t>Ha a lelki fegyverzetet magadra öltöd, akkor meg tudsz állni hűséggel, mint Krisztus jó katonája.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721C4AF-1F68-0449-0B2C-278BAADA7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4FED573-670F-97B1-B496-182BDD75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54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812392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899677" y="3823757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79"/>
            <a:ext cx="12192000" cy="6887979"/>
          </a:xfrm>
          <a:prstGeom prst="rect">
            <a:avLst/>
          </a:prstGeom>
        </p:spPr>
      </p:pic>
      <p:sp>
        <p:nvSpPr>
          <p:cNvPr id="5" name="Átellenes sarkain levágott téglalap 4"/>
          <p:cNvSpPr/>
          <p:nvPr/>
        </p:nvSpPr>
        <p:spPr>
          <a:xfrm>
            <a:off x="239883" y="4476751"/>
            <a:ext cx="6518364" cy="2196066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tx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Mit jelenthet az, hogy Jézus „a mi </a:t>
            </a:r>
            <a:r>
              <a:rPr lang="hu-HU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OLTALMUNK</a:t>
            </a: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3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ERŐSSÉGÜNK”?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2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Keressetek szinonima szavakat az OLTALOM kifejezésre!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149" y="201872"/>
            <a:ext cx="1806648" cy="18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Jézus a mi oltalmunk">
            <a:hlinkClick r:id="" action="ppaction://media"/>
            <a:extLst>
              <a:ext uri="{FF2B5EF4-FFF2-40B4-BE49-F238E27FC236}">
                <a16:creationId xmlns:a16="http://schemas.microsoft.com/office/drawing/2014/main" id="{EFE9BDDE-CB71-FDD7-676E-85E0695B0F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7858" y="848000"/>
            <a:ext cx="9648142" cy="54512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682D78F-29DF-4C0C-3846-54BC6F2CA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194" y="967"/>
            <a:ext cx="9421791" cy="9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2050" y="685800"/>
            <a:ext cx="9442050" cy="1151394"/>
          </a:xfrm>
          <a:solidFill>
            <a:schemeClr val="accent6">
              <a:alpha val="62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Ismételd át az elmúlt órán tanultakat!</a:t>
            </a:r>
            <a:b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Válaszolj a kérdésekre!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4870" y="3429000"/>
            <a:ext cx="10227895" cy="254353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Mire van a legnagyobb szükséged, hogy ellen tudj állni a kísértésnek?</a:t>
            </a:r>
          </a:p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Hogyan segíthet neked Jézus a lelki küzdelmekben?</a:t>
            </a:r>
          </a:p>
          <a:p>
            <a:pPr algn="ctr"/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39" y="1896035"/>
            <a:ext cx="1499108" cy="14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8068" y="585718"/>
            <a:ext cx="11107270" cy="1903828"/>
          </a:xfrm>
          <a:solidFill>
            <a:schemeClr val="tx2">
              <a:lumMod val="20000"/>
              <a:lumOff val="80000"/>
              <a:alpha val="42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jól az itt látható képeket!</a:t>
            </a:r>
            <a:b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Beszélgessünk a kérdésekről!</a:t>
            </a:r>
            <a:b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Mire és hogyan lehet használni ezeket az eszközöket?</a:t>
            </a:r>
            <a:b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Miért jó, ha neked is van ilyen „felszerelési tárgyad”?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7750">
            <a:off x="901482" y="2623040"/>
            <a:ext cx="3466285" cy="230854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7299">
            <a:off x="5371896" y="2711370"/>
            <a:ext cx="2365952" cy="25456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9836">
            <a:off x="8808282" y="2662156"/>
            <a:ext cx="2895159" cy="19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6503" cy="698109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3763" y="3955092"/>
            <a:ext cx="11524066" cy="2752955"/>
          </a:xfrm>
          <a:solidFill>
            <a:schemeClr val="accent2">
              <a:lumMod val="60000"/>
              <a:lumOff val="40000"/>
              <a:alpha val="66000"/>
            </a:schemeClr>
          </a:solidFill>
        </p:spPr>
        <p:txBody>
          <a:bodyPr>
            <a:noAutofit/>
          </a:bodyPr>
          <a:lstStyle/>
          <a:p>
            <a:r>
              <a:rPr lang="hu-HU" sz="3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gonosz dolgok veszélyeztethetik egy gyerek szívét? </a:t>
            </a:r>
          </a:p>
          <a:p>
            <a:r>
              <a:rPr lang="hu-HU" sz="3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lehet ránk rossz hatással? </a:t>
            </a:r>
          </a:p>
          <a:p>
            <a:r>
              <a:rPr lang="hu-HU" sz="3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védheti meg magát egy gyerek a rossz gondolatokkal szemben?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250" y="4793017"/>
            <a:ext cx="1558488" cy="15497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918" y="149953"/>
            <a:ext cx="1337616" cy="133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6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34995" y="1123022"/>
            <a:ext cx="2770093" cy="731519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2778" y="956209"/>
            <a:ext cx="7132320" cy="5333602"/>
          </a:xfrm>
          <a:solidFill>
            <a:schemeClr val="accent6">
              <a:lumMod val="60000"/>
              <a:lumOff val="40000"/>
              <a:alpha val="83000"/>
            </a:schemeClr>
          </a:solidFill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fontos, hogy testünket védjük a külső körülményekkel szemben, és óvjuk magunkat az esetleges sérülésektől. Ezért veszünk fel túrabakancsot, vagy sisakot a biciklizéshez.</a:t>
            </a:r>
          </a:p>
          <a:p>
            <a:r>
              <a:rPr lang="hu-H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lelkünknek</a:t>
            </a:r>
            <a:r>
              <a:rPr lang="hu-H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szüksége van megfelelő „védőruházatra.”</a:t>
            </a:r>
          </a:p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 a lelki életben is fontos, hogy legyenek nálunk olyan „kellékek”, amelyekkel megvédhetjük magunkat a rossz gondolatoktól és a rossz érzésektől.</a:t>
            </a:r>
          </a:p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Biblia arról tanít, hogy vegyük fel a lelki fegyverzetet!</a:t>
            </a:r>
          </a:p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Ezen az órán erről fogunk tanulni!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619" y="2046384"/>
            <a:ext cx="1594441" cy="15766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995" y="4089264"/>
            <a:ext cx="3300821" cy="22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" y="0"/>
            <a:ext cx="12166588" cy="68579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2691" y="142818"/>
            <a:ext cx="9601196" cy="1122893"/>
          </a:xfrm>
          <a:solidFill>
            <a:schemeClr val="accent3">
              <a:lumMod val="40000"/>
              <a:lumOff val="60000"/>
              <a:alpha val="39000"/>
            </a:schemeClr>
          </a:solidFill>
        </p:spPr>
        <p:txBody>
          <a:bodyPr/>
          <a:lstStyle/>
          <a:p>
            <a:r>
              <a:rPr lang="hu-H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ezt a részt a Bibliából!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2691" y="2278647"/>
            <a:ext cx="9753599" cy="4297680"/>
          </a:xfrm>
          <a:solidFill>
            <a:schemeClr val="accent3">
              <a:lumMod val="20000"/>
              <a:lumOff val="80000"/>
              <a:alpha val="7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Vegyétek fel az Isten fegyverzetét!</a:t>
            </a:r>
          </a:p>
          <a:p>
            <a:pPr marL="0" indent="0" algn="just">
              <a:buNone/>
            </a:pP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„Álljatok meg tehát, felövezve derekatokat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igazságszeretettel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magatokra öltve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megigazulás páncélját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felsaruzva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lábatokat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békesség evangéliuma hirdetésének a készségével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Vegyétek fel mindenképpen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 pajzsát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amellyel kiolthatjátok a gonosznak minden tüzes nyilát. Vegyétek fel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üdvösség sisakját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is, és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Lélek kardját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amely az Isten beszéde.” </a:t>
            </a:r>
            <a:r>
              <a:rPr lang="hu-H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6,14-17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742" y="808509"/>
            <a:ext cx="1474291" cy="14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5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2941</TotalTime>
  <Words>1199</Words>
  <Application>Microsoft Office PowerPoint</Application>
  <PresentationFormat>Bredbild</PresentationFormat>
  <Paragraphs>94</Paragraphs>
  <Slides>22</Slides>
  <Notes>0</Notes>
  <HiddenSlides>0</HiddenSlides>
  <MMClips>2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Garamond</vt:lpstr>
      <vt:lpstr>Gill Sans MT</vt:lpstr>
      <vt:lpstr>Rockwell</vt:lpstr>
      <vt:lpstr>Rockwell Condensed</vt:lpstr>
      <vt:lpstr>Wingdings</vt:lpstr>
      <vt:lpstr>Wingdings 3</vt:lpstr>
      <vt:lpstr>Szelet</vt:lpstr>
      <vt:lpstr>1_Fabetű</vt:lpstr>
      <vt:lpstr>Office-téma</vt:lpstr>
      <vt:lpstr>1_Parcel</vt:lpstr>
      <vt:lpstr>Organikus</vt:lpstr>
      <vt:lpstr>  Isten megvéd </vt:lpstr>
      <vt:lpstr>PowerPoint-presentation</vt:lpstr>
      <vt:lpstr>PowerPoint-presentation</vt:lpstr>
      <vt:lpstr>PowerPoint-presentation</vt:lpstr>
      <vt:lpstr>Ismételd át az elmúlt órán tanultakat! Válaszolj a kérdésekre!</vt:lpstr>
      <vt:lpstr>Nézd meg jól az itt látható képeket! Beszélgessünk a kérdésekről! 1. Mire és hogyan lehet használni ezeket az eszközöket? 2. Miért jó, ha neked is van ilyen „felszerelési tárgyad”?</vt:lpstr>
      <vt:lpstr>PowerPoint-presentation</vt:lpstr>
      <vt:lpstr>Tudod-e?</vt:lpstr>
      <vt:lpstr>Olvasd el ezt a részt a Bibliából!</vt:lpstr>
      <vt:lpstr>PowerPoint-presentation</vt:lpstr>
      <vt:lpstr>Az öv mint az igazságszeretet szimbóluma  </vt:lpstr>
      <vt:lpstr>Az igazságosság páncélja </vt:lpstr>
      <vt:lpstr>A békesség evangéliumának hirdetése </vt:lpstr>
      <vt:lpstr>A hit pajzsa</vt:lpstr>
      <vt:lpstr>Az üdvösség sisakja</vt:lpstr>
      <vt:lpstr>A Lélek kardja  mint Isten beszéde</vt:lpstr>
      <vt:lpstr>Most foglald össze a lelki fegyverzet összetevőit a képek alapján!</vt:lpstr>
      <vt:lpstr>Készítsük el a mai témához kapcsolódó  online feladatot!</vt:lpstr>
      <vt:lpstr>Hallgasd meg ezt az éneket!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Melinda Gal</cp:lastModifiedBy>
  <cp:revision>236</cp:revision>
  <dcterms:created xsi:type="dcterms:W3CDTF">2020-12-21T09:10:28Z</dcterms:created>
  <dcterms:modified xsi:type="dcterms:W3CDTF">2025-02-28T05:29:35Z</dcterms:modified>
</cp:coreProperties>
</file>