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6"/>
  </p:notesMasterIdLst>
  <p:sldIdLst>
    <p:sldId id="285" r:id="rId3"/>
    <p:sldId id="283" r:id="rId4"/>
    <p:sldId id="284" r:id="rId5"/>
    <p:sldId id="296" r:id="rId6"/>
    <p:sldId id="295" r:id="rId7"/>
    <p:sldId id="264" r:id="rId8"/>
    <p:sldId id="292" r:id="rId9"/>
    <p:sldId id="293" r:id="rId10"/>
    <p:sldId id="298" r:id="rId11"/>
    <p:sldId id="266" r:id="rId12"/>
    <p:sldId id="288" r:id="rId13"/>
    <p:sldId id="300" r:id="rId14"/>
    <p:sldId id="301" r:id="rId15"/>
    <p:sldId id="271" r:id="rId16"/>
    <p:sldId id="272" r:id="rId17"/>
    <p:sldId id="297" r:id="rId18"/>
    <p:sldId id="277" r:id="rId19"/>
    <p:sldId id="278" r:id="rId20"/>
    <p:sldId id="280" r:id="rId21"/>
    <p:sldId id="281" r:id="rId22"/>
    <p:sldId id="289" r:id="rId23"/>
    <p:sldId id="290" r:id="rId24"/>
    <p:sldId id="291" r:id="rId25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F79973-3D1E-4CA4-B3AD-A478600CF701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029477-35BB-4216-960D-DDD4BD7D85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b="1" baseline="30000"/>
              <a:t>Bevonás</a:t>
            </a:r>
            <a:r>
              <a:rPr lang="hu-HU" altLang="hu-HU" baseline="30000"/>
              <a:t>1</a:t>
            </a:r>
            <a:r>
              <a:rPr lang="hu-HU" altLang="hu-HU" b="1" baseline="30000"/>
              <a:t> – Szövegértés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i="1" baseline="30000"/>
              <a:t>Alakítsunk két csoportot! Minden csoport kapjon egy megfigyelő kérdést! 1. Mit akartak tenni az emberek? 2. Miért akarták azt tenni? Utána beszéljük meg közösen a hallottakat!</a:t>
            </a:r>
          </a:p>
        </p:txBody>
      </p:sp>
      <p:sp>
        <p:nvSpPr>
          <p:cNvPr id="4813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437071-FD0B-4A0F-BC1F-F2FD5E7C1043}" type="slidenum">
              <a:rPr lang="hu-HU" altLang="hu-HU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1346017 w 372"/>
              <a:gd name="T1" fmla="*/ 777875 h 166"/>
              <a:gd name="T2" fmla="*/ 1374157 w 372"/>
              <a:gd name="T3" fmla="*/ 768503 h 166"/>
              <a:gd name="T4" fmla="*/ 1378847 w 372"/>
              <a:gd name="T5" fmla="*/ 763817 h 166"/>
              <a:gd name="T6" fmla="*/ 1735283 w 372"/>
              <a:gd name="T7" fmla="*/ 407681 h 166"/>
              <a:gd name="T8" fmla="*/ 1735283 w 372"/>
              <a:gd name="T9" fmla="*/ 365508 h 166"/>
              <a:gd name="T10" fmla="*/ 1378847 w 372"/>
              <a:gd name="T11" fmla="*/ 14058 h 166"/>
              <a:gd name="T12" fmla="*/ 1374157 w 372"/>
              <a:gd name="T13" fmla="*/ 9372 h 166"/>
              <a:gd name="T14" fmla="*/ 1346017 w 372"/>
              <a:gd name="T15" fmla="*/ 0 h 166"/>
              <a:gd name="T16" fmla="*/ 0 w 372"/>
              <a:gd name="T17" fmla="*/ 0 h 166"/>
              <a:gd name="T18" fmla="*/ 0 w 372"/>
              <a:gd name="T19" fmla="*/ 777875 h 166"/>
              <a:gd name="T20" fmla="*/ 1346017 w 372"/>
              <a:gd name="T21" fmla="*/ 777875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09428-E0C5-4175-B4B0-00B8AF5EF7EF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C0289-B05C-4429-B054-1CA8B37913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186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712B3-2B1D-49CD-8148-09ACD24E2ED6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381B1-F82B-4500-ABB7-503B6C415E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507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493C3-6B6E-468D-8A3E-4B15B983B536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D8121-9E32-4D62-9E22-59BE88E0A7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1879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F71FD-4506-4BF6-A80B-519C4B99F67B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3C7FF-8C90-4EE3-B544-FDF8564FC3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6457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65162-86D5-4890-88C4-D23EAAE5C5D4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A4BEC-61CC-4905-A0AC-8721D7E960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1022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C95A5-1686-493A-B103-168A5C4EEAAC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C3E9-BDD9-4984-9649-7FF4770B2F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6222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2BE19-12F4-45F7-8017-93C9F549BA33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0C325-3DF7-4F3E-9CF4-10434BF3A56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028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5A02B-8CCE-4250-AEF9-7A3703D69E22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C9B40-8520-457F-82B7-C23FF97A217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9812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1346017 w 372"/>
              <a:gd name="T1" fmla="*/ 777875 h 166"/>
              <a:gd name="T2" fmla="*/ 1374157 w 372"/>
              <a:gd name="T3" fmla="*/ 768503 h 166"/>
              <a:gd name="T4" fmla="*/ 1378847 w 372"/>
              <a:gd name="T5" fmla="*/ 763817 h 166"/>
              <a:gd name="T6" fmla="*/ 1735283 w 372"/>
              <a:gd name="T7" fmla="*/ 407681 h 166"/>
              <a:gd name="T8" fmla="*/ 1735283 w 372"/>
              <a:gd name="T9" fmla="*/ 365508 h 166"/>
              <a:gd name="T10" fmla="*/ 1378847 w 372"/>
              <a:gd name="T11" fmla="*/ 14058 h 166"/>
              <a:gd name="T12" fmla="*/ 1374157 w 372"/>
              <a:gd name="T13" fmla="*/ 9372 h 166"/>
              <a:gd name="T14" fmla="*/ 1346017 w 372"/>
              <a:gd name="T15" fmla="*/ 0 h 166"/>
              <a:gd name="T16" fmla="*/ 0 w 372"/>
              <a:gd name="T17" fmla="*/ 0 h 166"/>
              <a:gd name="T18" fmla="*/ 0 w 372"/>
              <a:gd name="T19" fmla="*/ 777875 h 166"/>
              <a:gd name="T20" fmla="*/ 1346017 w 372"/>
              <a:gd name="T21" fmla="*/ 777875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F1886-59E1-45F3-8AC7-A5AF8285B6E9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4DFB1-6641-4A30-AB7A-47A6C37D11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3362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CB37B-014A-444E-A5A8-1C20E96BD8C6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3D3AF-6BB2-40DA-89CD-3E216F3EFA2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8181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C7EA8-7552-4FB0-B1C4-C4094389D783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9320F-ADC6-4694-91C1-3E0F91217CA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49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69BA-62E0-42A1-A90B-2AB963AB5BB5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7A35B-C2EA-4F09-B1A7-ACF1DA7D196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3524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3E7D3-E658-4AFF-9039-2C21913EFF85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8CB11-B82C-4404-94FA-158B93FFFB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7316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B6621-C925-4FFD-81B1-0250372C39FB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AC673-FF81-486B-999A-5B8E26921F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259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74C77-A0D4-4DF7-B5CF-35F0086D2FFA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F051E-F522-4C8B-A27D-F4A1FBAF1D4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9167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3A554-5531-49BE-BC7F-A9CDF5180EBB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3BAE-A7E7-4E0D-9EC4-6E9F6EF4162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5105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041C8-4496-456B-88D7-9262CF76FD17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7A2C-492A-44B8-9E0A-F7FD3875A7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6748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6FCB0-1C5B-4B1D-87C6-FA32187F251F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326C3-F75A-4D27-A9CD-61E749ABDC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1449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BF7C9-5303-42C3-80D0-8B25336D5FE2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887F-EC5A-407F-AB86-730C3D47956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8180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C585C-F108-48F7-B1BC-3B78AAA4C679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D6A58-4C9F-4AF3-B058-0EC5A0E5B62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3819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8BA8B-FED1-40F7-A5E9-3FD894EA9D88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E24D3-BDC3-475A-B569-D3EF7CE6BD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3456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B553B-E524-43D5-B42E-D0018E1653B1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F781F-1484-496E-AD18-3E2F1CC123B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62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581EF-5708-486E-B0A1-81C6B7A62603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1AC01-3D16-46C8-BB01-1895D996168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5832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583BC-0CA8-4DCC-B092-EDE7CA7D1DFD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F8A64-CD3B-47A9-A6CC-88B7BD0D8AC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8760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E18F3-BBFF-477F-8C26-0343585C36C4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DD56A-2F2C-498F-BA44-B3988462D4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653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74B43-D989-42DF-BB19-A270AE61AFA5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CF8CC-1F83-4F0D-87C4-311CDD023EB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541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3B45F-F1C2-4E45-9F3A-A7C054EBE746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53E90-58FB-4092-BEC9-C3435ADA17C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080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A50E2-4E2E-41EC-86C3-B10EC51C78D6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3B28-3E90-4047-8075-A15E6E9E4DD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59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12F3D-7F5D-4560-89D1-749ABE8FE135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3D449-D38D-48E0-83D6-61EF9B6D52E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20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B7C44-1BEF-42F4-B186-6867A1EEDE39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66628-5DAD-42F2-BDFA-3896EA6F0E4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8257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B029-0236-492A-889D-AA35E859CF30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D1B38-B9D7-4AD0-A719-144E1F41BD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567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5BC0B-D0A0-4B2B-ABE7-CBCFE4EC4727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6C519-AAD8-4F95-B8B0-E2534019F6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151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8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8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0 h 635"/>
                <a:gd name="T6" fmla="*/ 90488 w 23"/>
                <a:gd name="T7" fmla="*/ 2493963 h 635"/>
                <a:gd name="T8" fmla="*/ 66882 w 23"/>
                <a:gd name="T9" fmla="*/ 2262240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7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5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8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3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13950A-0EE0-400B-8837-60B74F859272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FFBD0CE1-DF78-4351-A5F8-C4257F4C1AE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2070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1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8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8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2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3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4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5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0 h 635"/>
                <a:gd name="T6" fmla="*/ 90488 w 23"/>
                <a:gd name="T7" fmla="*/ 2493963 h 635"/>
                <a:gd name="T8" fmla="*/ 66882 w 23"/>
                <a:gd name="T9" fmla="*/ 2262240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6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7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8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7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9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80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81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51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2058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9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0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1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2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3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4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5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5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8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6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7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8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9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3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3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20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fld id="{CCE409F6-29D6-4D33-83E0-CEEFF90CFA65}" type="datetimeFigureOut">
              <a:rPr lang="hu-HU"/>
              <a:pPr>
                <a:defRPr/>
              </a:pPr>
              <a:t>2024. 09. 27.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fld id="{C03DA226-7F5F-45B8-A483-3C791735086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341111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calliope/2207307656/" TargetMode="Externa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bibleimages.org/illustrations/tower-babel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wycliffe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ycliffe.hu/szolgalatunk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3"/>
            <a:ext cx="1397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238250"/>
            <a:ext cx="5380038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877175" y="1238250"/>
            <a:ext cx="414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7355754" y="2602202"/>
            <a:ext cx="4525962" cy="32972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hittanórán a Bábel tornyáról lesz szó!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49238" y="1525588"/>
            <a:ext cx="11811000" cy="5016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„Amikor [az emberek] útnak indultak keletről, </a:t>
            </a:r>
            <a:r>
              <a:rPr lang="hu-HU" sz="4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Sineár</a:t>
            </a:r>
            <a:r>
              <a:rPr lang="hu-HU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földjén egy völgyre találtak,</a:t>
            </a:r>
            <a:br>
              <a:rPr lang="hu-HU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ott letelepedtek. Azt mondták egymásnak: Gyertek, vessünk téglát, és égessük ki jól!</a:t>
            </a:r>
            <a:br>
              <a:rPr lang="hu-HU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Azután ezt mondták: Gyertek, építsünk magunknak várost és tornyot, amelynek teteje az égig érjen; és szerezzünk magunknak nevet, hogy el ne széledjünk az egész föld színén!” (1Móz 11,2–4).</a:t>
            </a:r>
          </a:p>
        </p:txBody>
      </p:sp>
      <p:sp>
        <p:nvSpPr>
          <p:cNvPr id="2" name="Ellipszis 1"/>
          <p:cNvSpPr/>
          <p:nvPr/>
        </p:nvSpPr>
        <p:spPr>
          <a:xfrm>
            <a:off x="1774825" y="190500"/>
            <a:ext cx="8269288" cy="11191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Olvassuk el ezt a bibliai történetet! </a:t>
            </a:r>
          </a:p>
        </p:txBody>
      </p:sp>
      <p:pic>
        <p:nvPicPr>
          <p:cNvPr id="47108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238" y="38100"/>
            <a:ext cx="149066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65288" y="173038"/>
            <a:ext cx="8910637" cy="879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Agyagból téglát öntenek és különleges torony építésébe kezdenek….</a:t>
            </a:r>
            <a:b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5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973" y="1721484"/>
            <a:ext cx="5156000" cy="4147285"/>
          </a:xfr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921BF7D8-6674-C79A-9158-0B40506A1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63" y="1674427"/>
            <a:ext cx="5595997" cy="419434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0C3FBE1-3978-C130-8FE3-04B5CF533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" y="1239520"/>
            <a:ext cx="5557520" cy="456184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66434ED-65AF-2BD9-BFB6-EDFD1110E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119" y="1239520"/>
            <a:ext cx="5327227" cy="456184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F7E1A890-A084-5795-63E5-9660B08D2B24}"/>
              </a:ext>
            </a:extLst>
          </p:cNvPr>
          <p:cNvSpPr/>
          <p:nvPr/>
        </p:nvSpPr>
        <p:spPr>
          <a:xfrm>
            <a:off x="1747520" y="142240"/>
            <a:ext cx="9387840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Magas, égbe csúcsosodó torony, a </a:t>
            </a:r>
            <a:r>
              <a:rPr lang="hu-H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zikkurat</a:t>
            </a:r>
            <a:r>
              <a:rPr lang="hu-H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készül </a:t>
            </a:r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0F8A4A3-5C0B-94A8-5FEA-B5BA4EF61205}"/>
              </a:ext>
            </a:extLst>
          </p:cNvPr>
          <p:cNvSpPr/>
          <p:nvPr/>
        </p:nvSpPr>
        <p:spPr>
          <a:xfrm>
            <a:off x="1828800" y="5943600"/>
            <a:ext cx="9306560" cy="6502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Isten közbeszólt… Nem értették egymást</a:t>
            </a:r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CCBBFF-BF59-BA04-8E20-145E9923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0" y="623888"/>
            <a:ext cx="8863013" cy="696912"/>
          </a:xfrm>
        </p:spPr>
        <p:txBody>
          <a:bodyPr/>
          <a:lstStyle/>
          <a:p>
            <a:r>
              <a:rPr lang="hu-HU" dirty="0"/>
              <a:t>..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Végül szétszéled a nép…</a:t>
            </a:r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3AD0FF8-3A7E-BB12-3D0C-B40D9AE7E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981200"/>
            <a:ext cx="4826000" cy="36195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D1C423A-0626-90E6-32A8-FC6F5CF6C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08" y="1886764"/>
            <a:ext cx="6547892" cy="371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80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hu-HU" altLang="hu-HU"/>
          </a:p>
        </p:txBody>
      </p:sp>
      <p:pic>
        <p:nvPicPr>
          <p:cNvPr id="50179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85950" y="-992188"/>
            <a:ext cx="14084300" cy="754697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zövegdoboz 1"/>
          <p:cNvSpPr txBox="1">
            <a:spLocks noChangeArrowheads="1"/>
          </p:cNvSpPr>
          <p:nvPr/>
        </p:nvSpPr>
        <p:spPr bwMode="auto">
          <a:xfrm>
            <a:off x="990600" y="1436688"/>
            <a:ext cx="9925050" cy="5016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hu-HU" altLang="hu-HU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hu-HU" altLang="hu-HU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Zikkurat</a:t>
            </a:r>
            <a:r>
              <a:rPr lang="hu-HU" altLang="hu-H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azaz toronytemplom.</a:t>
            </a:r>
          </a:p>
          <a:p>
            <a:pPr marL="571500" indent="-57150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ü"/>
              <a:defRPr/>
            </a:pPr>
            <a:r>
              <a:rPr lang="hu-HU" altLang="hu-H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nevezték Mezopotámiában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azt a többszintes toronyépületet,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melynek legfelső szintjén szentély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helyezkedett el. </a:t>
            </a:r>
          </a:p>
          <a:p>
            <a:pPr marL="571500" indent="-57150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ü"/>
              <a:defRPr/>
            </a:pPr>
            <a:r>
              <a:rPr lang="hu-HU" altLang="hu-H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Égi lépcsőnek tekintették!</a:t>
            </a:r>
            <a:r>
              <a:rPr lang="hu-HU" altLang="hu-H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Lekerekített téglalap 1"/>
          <p:cNvSpPr/>
          <p:nvPr/>
        </p:nvSpPr>
        <p:spPr>
          <a:xfrm>
            <a:off x="1912938" y="204788"/>
            <a:ext cx="8080375" cy="900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Fogalommeghatározás</a:t>
            </a:r>
          </a:p>
        </p:txBody>
      </p:sp>
      <p:pic>
        <p:nvPicPr>
          <p:cNvPr id="51204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88" y="801688"/>
            <a:ext cx="182086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5938" y="425450"/>
            <a:ext cx="11474450" cy="6257925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hu-HU" sz="3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van a történet mélyén?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hu-HU" sz="30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bűn megjelenésével azonban az emberek egyre inkább elfordultak Istentől.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Gőgössé és nagyravágyóvá váltak. Aztán már olyanok akartak lenni, mint Isten…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hu-HU" sz="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Nézd meg a következő képeket és gondolkodj ezeken a kérdéseken!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gondolsz, hogyan van ez ma? Mi történik, ha elfordul az ember Istentől?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hu-HU" sz="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hu-HU" sz="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3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584" y="0"/>
            <a:ext cx="13366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81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1775" y="2017713"/>
            <a:ext cx="5087938" cy="4730750"/>
          </a:xfr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is az ember </a:t>
            </a:r>
            <a:r>
              <a:rPr lang="hu-HU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nevet akar szerezni </a:t>
            </a:r>
            <a:r>
              <a:rPr lang="hu-H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magának: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Hírnevet! Hatalmat! </a:t>
            </a:r>
          </a:p>
        </p:txBody>
      </p:sp>
      <p:pic>
        <p:nvPicPr>
          <p:cNvPr id="4" name="Bildobjekt 3" descr="En bild som visar hjul, däck, Racerbil, motorsport&#10;&#10;Automatiskt genererad beskrivning">
            <a:extLst>
              <a:ext uri="{FF2B5EF4-FFF2-40B4-BE49-F238E27FC236}">
                <a16:creationId xmlns:a16="http://schemas.microsoft.com/office/drawing/2014/main" id="{9B8CC81A-C928-CA93-BF2D-B36A04531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85764" y="491445"/>
            <a:ext cx="3934933" cy="2623289"/>
          </a:xfrm>
          <a:prstGeom prst="rect">
            <a:avLst/>
          </a:prstGeom>
        </p:spPr>
      </p:pic>
      <p:pic>
        <p:nvPicPr>
          <p:cNvPr id="6" name="Bildobjekt 5" descr="En bild som visar Kontanter, Pengahantering, pengar, Sedel">
            <a:extLst>
              <a:ext uri="{FF2B5EF4-FFF2-40B4-BE49-F238E27FC236}">
                <a16:creationId xmlns:a16="http://schemas.microsoft.com/office/drawing/2014/main" id="{2C463C3A-002C-F062-E441-866579D0C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58463" y="3678094"/>
            <a:ext cx="3972560" cy="268846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5FF955A-351F-6179-6E15-6D4375886E95}"/>
              </a:ext>
            </a:extLst>
          </p:cNvPr>
          <p:cNvSpPr txBox="1"/>
          <p:nvPr/>
        </p:nvSpPr>
        <p:spPr>
          <a:xfrm>
            <a:off x="1219200" y="6873428"/>
            <a:ext cx="3972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>
                <a:hlinkClick r:id="rId5" tooltip="https://www.flickr.com/photos/calliope/2207307656/"/>
              </a:rPr>
              <a:t>Det här fotot</a:t>
            </a:r>
            <a:r>
              <a:rPr lang="sv-SE" sz="900"/>
              <a:t> av Okänd författare licensieras enligt </a:t>
            </a:r>
            <a:r>
              <a:rPr lang="sv-SE" sz="900">
                <a:hlinkClick r:id="rId6" tooltip="https://creativecommons.org/licenses/by/3.0/"/>
              </a:rPr>
              <a:t>CC BY</a:t>
            </a:r>
            <a:endParaRPr lang="sv-SE" sz="9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églalap 1"/>
          <p:cNvSpPr>
            <a:spLocks noChangeArrowheads="1"/>
          </p:cNvSpPr>
          <p:nvPr/>
        </p:nvSpPr>
        <p:spPr bwMode="auto">
          <a:xfrm>
            <a:off x="3694113" y="109538"/>
            <a:ext cx="5376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 erőt fitogtat! </a:t>
            </a:r>
            <a:endParaRPr lang="hu-HU" altLang="hu-HU" sz="4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36D1D031-4D05-2795-CDC5-3F817DC06C4E}"/>
              </a:ext>
            </a:extLst>
          </p:cNvPr>
          <p:cNvSpPr/>
          <p:nvPr/>
        </p:nvSpPr>
        <p:spPr>
          <a:xfrm>
            <a:off x="3119120" y="2072640"/>
            <a:ext cx="5628640" cy="243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Ellenálunk a figyelmeztetésnek, a helyes szónak, Isten akaratának</a:t>
            </a:r>
            <a:r>
              <a:rPr lang="hu-HU" sz="3200" dirty="0"/>
              <a:t>!</a:t>
            </a:r>
            <a:endParaRPr lang="sv-SE" sz="3200" dirty="0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D41D55F3-2FE8-F454-54A6-E6ACB95ABCFB}"/>
              </a:ext>
            </a:extLst>
          </p:cNvPr>
          <p:cNvSpPr/>
          <p:nvPr/>
        </p:nvSpPr>
        <p:spPr>
          <a:xfrm>
            <a:off x="548640" y="2250440"/>
            <a:ext cx="2092960" cy="1346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Nem érdekel!</a:t>
            </a:r>
            <a:endParaRPr lang="sv-SE" dirty="0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F4B26F4D-1B9A-3C48-220C-2B7812150F2A}"/>
              </a:ext>
            </a:extLst>
          </p:cNvPr>
          <p:cNvSpPr/>
          <p:nvPr/>
        </p:nvSpPr>
        <p:spPr>
          <a:xfrm>
            <a:off x="2245360" y="431800"/>
            <a:ext cx="2377440" cy="12598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Én jobban tudom!</a:t>
            </a:r>
            <a:endParaRPr lang="sv-SE" dirty="0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4256DC8B-6E3F-9794-C601-CB2B6BD30201}"/>
              </a:ext>
            </a:extLst>
          </p:cNvPr>
          <p:cNvSpPr/>
          <p:nvPr/>
        </p:nvSpPr>
        <p:spPr>
          <a:xfrm>
            <a:off x="7477760" y="347980"/>
            <a:ext cx="2275840" cy="15341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Nekem most így jó!</a:t>
            </a:r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1401559-16BC-3B01-1DDD-3666DABC56E5}"/>
              </a:ext>
            </a:extLst>
          </p:cNvPr>
          <p:cNvSpPr/>
          <p:nvPr/>
        </p:nvSpPr>
        <p:spPr>
          <a:xfrm>
            <a:off x="8107680" y="4688840"/>
            <a:ext cx="2397760" cy="12598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Akarom!</a:t>
            </a:r>
            <a:endParaRPr lang="sv-SE" dirty="0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CAE5F500-2D86-79B4-058D-3F6610B9E3ED}"/>
              </a:ext>
            </a:extLst>
          </p:cNvPr>
          <p:cNvSpPr/>
          <p:nvPr/>
        </p:nvSpPr>
        <p:spPr>
          <a:xfrm>
            <a:off x="2641600" y="4785360"/>
            <a:ext cx="2397760" cy="11683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Jogom van hozzá!</a:t>
            </a:r>
            <a:endParaRPr lang="sv-S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/>
          <p:cNvSpPr>
            <a:spLocks noGrp="1"/>
          </p:cNvSpPr>
          <p:nvPr>
            <p:ph type="ctrTitle"/>
          </p:nvPr>
        </p:nvSpPr>
        <p:spPr>
          <a:xfrm>
            <a:off x="600075" y="985838"/>
            <a:ext cx="4271963" cy="2552700"/>
          </a:xfrm>
        </p:spPr>
        <p:txBody>
          <a:bodyPr/>
          <a:lstStyle/>
          <a:p>
            <a:pPr eaLnBrk="1" hangingPunct="1"/>
            <a:r>
              <a:rPr lang="hu-HU" altLang="hu-HU">
                <a:latin typeface="Arial" panose="020B0604020202020204" pitchFamily="34" charset="0"/>
                <a:cs typeface="Arial" panose="020B0604020202020204" pitchFamily="34" charset="0"/>
              </a:rPr>
              <a:t>Bábel tornya</a:t>
            </a:r>
            <a:br>
              <a:rPr lang="hu-HU" altLang="hu-HU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33513" y="2976563"/>
            <a:ext cx="2063750" cy="11255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1Móz 11</a:t>
            </a:r>
          </a:p>
        </p:txBody>
      </p:sp>
      <p:pic>
        <p:nvPicPr>
          <p:cNvPr id="36868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1250950"/>
            <a:ext cx="610235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églalap 5"/>
          <p:cNvSpPr>
            <a:spLocks noChangeArrowheads="1"/>
          </p:cNvSpPr>
          <p:nvPr/>
        </p:nvSpPr>
        <p:spPr bwMode="auto">
          <a:xfrm>
            <a:off x="6446838" y="6053138"/>
            <a:ext cx="609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 kép forrása</a:t>
            </a:r>
            <a:br>
              <a:rPr lang="hu-HU" altLang="hu-H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58738"/>
            <a:ext cx="10602912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églalap 4"/>
          <p:cNvSpPr>
            <a:spLocks noChangeArrowheads="1"/>
          </p:cNvSpPr>
          <p:nvPr/>
        </p:nvSpPr>
        <p:spPr bwMode="auto">
          <a:xfrm>
            <a:off x="4762500" y="58738"/>
            <a:ext cx="61976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hu-HU" altLang="hu-HU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Pünkösdkor Isten megszüntette azokat a határokat, amelyek az emberek között a nyelvek különbözősége miatt volt. 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hu-HU" altLang="hu-HU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Pünkösd = fordított Bábel!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hu-HU" altLang="hu-HU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emberek már megérthetik Istent és egymást is a Szentlélek segítségével!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3788" y="333375"/>
            <a:ext cx="8912225" cy="973138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Gondolkozz! </a:t>
            </a:r>
          </a:p>
        </p:txBody>
      </p:sp>
      <p:pic>
        <p:nvPicPr>
          <p:cNvPr id="59398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38" y="293688"/>
            <a:ext cx="154305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kerekített téglalap 7"/>
          <p:cNvSpPr/>
          <p:nvPr/>
        </p:nvSpPr>
        <p:spPr>
          <a:xfrm>
            <a:off x="668338" y="2172335"/>
            <a:ext cx="8645525" cy="10398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u-HU" sz="3200" dirty="0">
                <a:solidFill>
                  <a:srgbClr val="72865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tudod, mi a jó és a rossz?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u-HU" sz="3200" dirty="0">
                <a:solidFill>
                  <a:srgbClr val="72865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helyes és a helytelen!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E2175B9-BF82-2081-6375-F7B644176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54" y="3761105"/>
            <a:ext cx="8714912" cy="276352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2336801" y="558801"/>
            <a:ext cx="6482080" cy="5595302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300" i="1" dirty="0">
              <a:solidFill>
                <a:srgbClr val="6AAC9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000" dirty="0" err="1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0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" y="1386205"/>
            <a:ext cx="1795779" cy="160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15" y="5628640"/>
            <a:ext cx="609758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2B97BAB-9FB2-72E1-11AE-45078398D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057" y="535582"/>
            <a:ext cx="4851124" cy="52552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8038" y="2063750"/>
            <a:ext cx="11487150" cy="25209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őstörténetekhez tartozik: </a:t>
            </a:r>
            <a:br>
              <a:rPr lang="hu-H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a teremtéstörténet, </a:t>
            </a:r>
            <a:b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a bűnbeesés története, </a:t>
            </a:r>
            <a:br>
              <a:rPr lang="hu-H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a bűn tovább öröklődésének a története (Káin és Ábel), </a:t>
            </a:r>
            <a:b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az özönvíz és a </a:t>
            </a:r>
            <a:r>
              <a:rPr lang="hu-H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Bábel tornyának a története is. </a:t>
            </a:r>
            <a:br>
              <a:rPr lang="hu-H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84263" y="396875"/>
            <a:ext cx="10933112" cy="1287463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Emlékezz vissza!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u-HU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Mózes 1. könyvének 1-11. fejezetét őstörténeteknek nevezzük. </a:t>
            </a:r>
            <a:endParaRPr lang="hu-HU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Könnycsepp 3"/>
          <p:cNvSpPr/>
          <p:nvPr/>
        </p:nvSpPr>
        <p:spPr>
          <a:xfrm>
            <a:off x="417513" y="4976812"/>
            <a:ext cx="11599862" cy="1606867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200" b="1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emberiség kezdetének a történeteit a hit fényében lehet helyesen értelmezni.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200" b="1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a Bábel tornya történetét is.</a:t>
            </a:r>
            <a:endParaRPr lang="hu-HU" sz="2200" b="1" dirty="0">
              <a:solidFill>
                <a:srgbClr val="6AAC91">
                  <a:lumMod val="50000"/>
                </a:srgbClr>
              </a:solidFill>
            </a:endParaRPr>
          </a:p>
        </p:txBody>
      </p:sp>
      <p:pic>
        <p:nvPicPr>
          <p:cNvPr id="39941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1947863"/>
            <a:ext cx="1400175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Beszélgessünk!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74863" y="2133600"/>
            <a:ext cx="9429750" cy="3843338"/>
          </a:xfrm>
        </p:spPr>
        <p:txBody>
          <a:bodyPr/>
          <a:lstStyle/>
          <a:p>
            <a:pPr eaLnBrk="1" hangingPunct="1"/>
            <a:r>
              <a:rPr lang="hu-HU" altLang="hu-HU" sz="4000">
                <a:latin typeface="Arial" panose="020B0604020202020204" pitchFamily="34" charset="0"/>
                <a:cs typeface="Arial" panose="020B0604020202020204" pitchFamily="34" charset="0"/>
              </a:rPr>
              <a:t>Mi a nehéz egy idegen nyelv megtanulásban, elsajátításában? </a:t>
            </a:r>
          </a:p>
          <a:p>
            <a:pPr eaLnBrk="1" hangingPunct="1"/>
            <a:r>
              <a:rPr lang="hu-HU" altLang="hu-HU" sz="4000">
                <a:latin typeface="Arial" panose="020B0604020202020204" pitchFamily="34" charset="0"/>
                <a:cs typeface="Arial" panose="020B0604020202020204" pitchFamily="34" charset="0"/>
              </a:rPr>
              <a:t>Milyen idegen nyelvről hallottál már?</a:t>
            </a:r>
          </a:p>
          <a:p>
            <a:pPr eaLnBrk="1" hangingPunct="1"/>
            <a:r>
              <a:rPr lang="hu-HU" altLang="hu-HU" sz="4000">
                <a:latin typeface="Arial" panose="020B0604020202020204" pitchFamily="34" charset="0"/>
                <a:cs typeface="Arial" panose="020B0604020202020204" pitchFamily="34" charset="0"/>
              </a:rPr>
              <a:t>Tudsz köszönni angolul vagy németül?  </a:t>
            </a:r>
          </a:p>
          <a:p>
            <a:pPr eaLnBrk="1" hangingPunct="1"/>
            <a:endParaRPr lang="hu-HU" altLang="hu-HU" sz="4000"/>
          </a:p>
        </p:txBody>
      </p:sp>
      <p:pic>
        <p:nvPicPr>
          <p:cNvPr id="4096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14338"/>
            <a:ext cx="1525588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5026025"/>
            <a:ext cx="16224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Tippelj!</a:t>
            </a:r>
          </a:p>
        </p:txBody>
      </p:sp>
      <p:sp>
        <p:nvSpPr>
          <p:cNvPr id="41987" name="Tartalom helye 2"/>
          <p:cNvSpPr>
            <a:spLocks noGrp="1"/>
          </p:cNvSpPr>
          <p:nvPr>
            <p:ph idx="1"/>
          </p:nvPr>
        </p:nvSpPr>
        <p:spPr>
          <a:xfrm>
            <a:off x="2589213" y="2133600"/>
            <a:ext cx="7323137" cy="3298825"/>
          </a:xfrm>
        </p:spPr>
        <p:txBody>
          <a:bodyPr/>
          <a:lstStyle/>
          <a:p>
            <a:pPr eaLnBrk="1" hangingPunct="1"/>
            <a:r>
              <a:rPr lang="hu-HU" altLang="hu-HU" sz="4000">
                <a:latin typeface="Arial" panose="020B0604020202020204" pitchFamily="34" charset="0"/>
                <a:cs typeface="Arial" panose="020B0604020202020204" pitchFamily="34" charset="0"/>
              </a:rPr>
              <a:t>A világon mennyi nyelv van?</a:t>
            </a:r>
          </a:p>
          <a:p>
            <a:pPr eaLnBrk="1" hangingPunct="1"/>
            <a:r>
              <a:rPr lang="hu-HU" altLang="hu-HU" sz="4000">
                <a:latin typeface="Arial" panose="020B0604020202020204" pitchFamily="34" charset="0"/>
                <a:cs typeface="Arial" panose="020B0604020202020204" pitchFamily="34" charset="0"/>
              </a:rPr>
              <a:t>Kb. 4000</a:t>
            </a:r>
          </a:p>
          <a:p>
            <a:pPr eaLnBrk="1" hangingPunct="1"/>
            <a:r>
              <a:rPr lang="hu-HU" altLang="hu-HU" sz="4000">
                <a:latin typeface="Arial" panose="020B0604020202020204" pitchFamily="34" charset="0"/>
                <a:cs typeface="Arial" panose="020B0604020202020204" pitchFamily="34" charset="0"/>
              </a:rPr>
              <a:t>Kb. 7000</a:t>
            </a:r>
          </a:p>
          <a:p>
            <a:pPr eaLnBrk="1" hangingPunct="1"/>
            <a:r>
              <a:rPr lang="hu-HU" altLang="hu-HU" sz="4000">
                <a:latin typeface="Arial" panose="020B0604020202020204" pitchFamily="34" charset="0"/>
                <a:cs typeface="Arial" panose="020B0604020202020204" pitchFamily="34" charset="0"/>
              </a:rPr>
              <a:t>Kb. 10000</a:t>
            </a:r>
          </a:p>
        </p:txBody>
      </p:sp>
      <p:pic>
        <p:nvPicPr>
          <p:cNvPr id="41988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0" y="441325"/>
            <a:ext cx="19478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Jobbra nyíl 6"/>
          <p:cNvSpPr/>
          <p:nvPr/>
        </p:nvSpPr>
        <p:spPr>
          <a:xfrm>
            <a:off x="5976938" y="5922963"/>
            <a:ext cx="5651500" cy="709612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Lapozz és megtudod!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hu-HU" altLang="hu-HU"/>
          </a:p>
        </p:txBody>
      </p:sp>
      <p:pic>
        <p:nvPicPr>
          <p:cNvPr id="43011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06425" y="-1030288"/>
            <a:ext cx="12798425" cy="6097588"/>
          </a:xfrm>
        </p:spPr>
      </p:pic>
      <p:sp>
        <p:nvSpPr>
          <p:cNvPr id="5" name="Téglalap 4"/>
          <p:cNvSpPr/>
          <p:nvPr/>
        </p:nvSpPr>
        <p:spPr>
          <a:xfrm>
            <a:off x="153988" y="5356225"/>
            <a:ext cx="11914187" cy="12938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A világon több mint </a:t>
            </a:r>
            <a:r>
              <a:rPr lang="hu-HU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7000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 nyelv van.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A nyelvészek ezt a sokféle nyelvet </a:t>
            </a:r>
            <a:r>
              <a:rPr lang="hu-HU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nyelvcsaládokra osztják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A magyar nyelv az uráli nyelvcsaládba tartozik!</a:t>
            </a:r>
          </a:p>
        </p:txBody>
      </p:sp>
      <p:cxnSp>
        <p:nvCxnSpPr>
          <p:cNvPr id="7" name="Egyenes összekötő nyíllal 6"/>
          <p:cNvCxnSpPr/>
          <p:nvPr/>
        </p:nvCxnSpPr>
        <p:spPr>
          <a:xfrm flipH="1" flipV="1">
            <a:off x="5795963" y="1262063"/>
            <a:ext cx="4648200" cy="476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9113" y="587375"/>
            <a:ext cx="10985500" cy="614045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a legtöbb nyelvre lefordított könyv a Biblia!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bibliafordítók különös és örömteli munkát végeznek.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evangélium terjedésében nagyon fontos ez a szolgálat is!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Erről bővebben itt olvashatsz: </a:t>
            </a: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https://www.wycliffe.hu/</a:t>
            </a:r>
            <a:endParaRPr lang="hu-HU" sz="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5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108325"/>
            <a:ext cx="5087938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3" y="3251200"/>
            <a:ext cx="173672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5088" y="0"/>
            <a:ext cx="12272963" cy="591185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5911850"/>
            <a:ext cx="12192000" cy="94615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hu-HU" altLang="hu-HU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 kép forrása: https://www.wycliffe.hu/szolgalatunk/</a:t>
            </a:r>
            <a:endParaRPr lang="hu-HU" altLang="hu-H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5938" y="425450"/>
            <a:ext cx="11474450" cy="6257925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hu-HU" sz="3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Előzmény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hu-HU" sz="30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hu-H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Bibliában konkrétan szó esik a nyelvek szétválasztásáról is.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Bábel tornyának történetében írja le ezt.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emberek sokáig egy nyelvet beszéltek. A Tigris és Eufrátesz folyók közötti termékeny síkságon telepedtek le, </a:t>
            </a:r>
            <a:r>
              <a:rPr lang="hu-HU" sz="3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Sineár földjén</a:t>
            </a: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bűn megjelenésével azonban az emberek egyre inkább elfordultak Istentől.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hu-HU" sz="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lett ennek a következménye? Nézzük meg, mit ír a Szentírás! </a:t>
            </a:r>
          </a:p>
        </p:txBody>
      </p:sp>
      <p:pic>
        <p:nvPicPr>
          <p:cNvPr id="46083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584" y="0"/>
            <a:ext cx="13366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2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4436</TotalTime>
  <Words>733</Words>
  <Application>Microsoft Office PowerPoint</Application>
  <PresentationFormat>Bredbild</PresentationFormat>
  <Paragraphs>80</Paragraphs>
  <Slides>23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Wingdings</vt:lpstr>
      <vt:lpstr>Wingdings 3</vt:lpstr>
      <vt:lpstr>Szálak</vt:lpstr>
      <vt:lpstr>7_Szálak</vt:lpstr>
      <vt:lpstr>PowerPoint-presentation</vt:lpstr>
      <vt:lpstr>Bábel tornya </vt:lpstr>
      <vt:lpstr>Az őstörténetekhez tartozik:   - a teremtéstörténet,   - a bűnbeesés története,   - a bűn tovább öröklődésének a története (Káin és Ábel),   - az özönvíz és a Bábel tornyának a története is.  </vt:lpstr>
      <vt:lpstr>Beszélgessünk!</vt:lpstr>
      <vt:lpstr>Tippelj!</vt:lpstr>
      <vt:lpstr>PowerPoint-presentation</vt:lpstr>
      <vt:lpstr>PowerPoint-presentation</vt:lpstr>
      <vt:lpstr>A kép forrása: https://www.wycliffe.hu/szolgalatunk/</vt:lpstr>
      <vt:lpstr>PowerPoint-presentation</vt:lpstr>
      <vt:lpstr>PowerPoint-presentation</vt:lpstr>
      <vt:lpstr>Agyagból téglát öntenek és különleges torony építésébe kezdenek….     </vt:lpstr>
      <vt:lpstr>PowerPoint-presentation</vt:lpstr>
      <vt:lpstr>..Végül szétszéled a nép…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Gondolkozz! 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Krisztina Csőri-Czinkos</dc:creator>
  <cp:lastModifiedBy>Melinda Gal</cp:lastModifiedBy>
  <cp:revision>38</cp:revision>
  <dcterms:created xsi:type="dcterms:W3CDTF">2020-07-06T09:13:06Z</dcterms:created>
  <dcterms:modified xsi:type="dcterms:W3CDTF">2024-09-27T13:05:03Z</dcterms:modified>
</cp:coreProperties>
</file>